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14"/>
  </p:notesMasterIdLst>
  <p:sldIdLst>
    <p:sldId id="256" r:id="rId2"/>
    <p:sldId id="262" r:id="rId3"/>
    <p:sldId id="257" r:id="rId4"/>
    <p:sldId id="260" r:id="rId5"/>
    <p:sldId id="263" r:id="rId6"/>
    <p:sldId id="268" r:id="rId7"/>
    <p:sldId id="270" r:id="rId8"/>
    <p:sldId id="271" r:id="rId9"/>
    <p:sldId id="264" r:id="rId10"/>
    <p:sldId id="273" r:id="rId11"/>
    <p:sldId id="272" r:id="rId12"/>
    <p:sldId id="267" r:id="rId13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6547"/>
    <a:srgbClr val="364A9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599" autoAdjust="0"/>
    <p:restoredTop sz="94666"/>
  </p:normalViewPr>
  <p:slideViewPr>
    <p:cSldViewPr snapToGrid="0" snapToObjects="1">
      <p:cViewPr>
        <p:scale>
          <a:sx n="114" d="100"/>
          <a:sy n="114" d="100"/>
        </p:scale>
        <p:origin x="-588" y="1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E1526F-1DAE-4E43-B4A8-13E0726CA45B}" type="datetimeFigureOut">
              <a:rPr lang="it-IT" smtClean="0"/>
              <a:t>28/04/2021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it-IT"/>
              <a:t>Modifica gli stili del testo dello schema
Secondo livello
Terzo livello
Quarto livello
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627CC0-F7BB-9C48-AF99-31E6829F779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904139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>
            <a:extLst>
              <a:ext uri="{FF2B5EF4-FFF2-40B4-BE49-F238E27FC236}">
                <a16:creationId xmlns:a16="http://schemas.microsoft.com/office/drawing/2014/main" xmlns="" id="{4391EDC3-A10A-4A43-8D2E-F3DC04042BB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2046595"/>
            <a:ext cx="12472416" cy="5182404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xmlns="" id="{D6825521-22A2-2F47-8221-AA241D8E8F6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43878" y="1359010"/>
            <a:ext cx="9144000" cy="1009678"/>
          </a:xfrm>
        </p:spPr>
        <p:txBody>
          <a:bodyPr anchor="b">
            <a:normAutofit/>
          </a:bodyPr>
          <a:lstStyle>
            <a:lvl1pPr algn="ctr">
              <a:defRPr sz="3000" b="1">
                <a:solidFill>
                  <a:srgbClr val="364A98"/>
                </a:solidFill>
                <a:latin typeface="Montserrat" pitchFamily="2" charset="77"/>
                <a:cs typeface="Arial" panose="020B0604020202020204" pitchFamily="34" charset="0"/>
              </a:defRPr>
            </a:lvl1pPr>
          </a:lstStyle>
          <a:p>
            <a:r>
              <a:rPr lang="it-IT" dirty="0"/>
              <a:t>Fare clic per modificare lo stile del 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xmlns="" id="{762DE6DF-DBE3-E34E-BEE7-76F2872B30C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561204"/>
            <a:ext cx="2743200" cy="331932"/>
          </a:xfrm>
        </p:spPr>
        <p:txBody>
          <a:bodyPr/>
          <a:lstStyle/>
          <a:p>
            <a:fld id="{2EFB2421-371F-9B4F-AB98-A530685F7BFD}" type="datetime1">
              <a:rPr lang="it-IT" smtClean="0"/>
              <a:t>28/04/2021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xmlns="" id="{4C2DB0E4-17F7-6C4B-8887-1D8BCFFCCB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561204"/>
            <a:ext cx="4114800" cy="331932"/>
          </a:xfrm>
        </p:spPr>
        <p:txBody>
          <a:bodyPr/>
          <a:lstStyle/>
          <a:p>
            <a:endParaRPr lang="it-IT"/>
          </a:p>
        </p:txBody>
      </p:sp>
      <p:pic>
        <p:nvPicPr>
          <p:cNvPr id="10" name="Immagine 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167" y="313259"/>
            <a:ext cx="4885944" cy="975360"/>
          </a:xfrm>
          <a:prstGeom prst="rect">
            <a:avLst/>
          </a:prstGeom>
        </p:spPr>
      </p:pic>
      <p:sp>
        <p:nvSpPr>
          <p:cNvPr id="12" name="Rettangolo 11">
            <a:extLst>
              <a:ext uri="{FF2B5EF4-FFF2-40B4-BE49-F238E27FC236}">
                <a16:creationId xmlns:a16="http://schemas.microsoft.com/office/drawing/2014/main" xmlns="" id="{99BCF148-A1EE-EF47-BA63-0D12192B93E3}"/>
              </a:ext>
            </a:extLst>
          </p:cNvPr>
          <p:cNvSpPr/>
          <p:nvPr userDrawn="1"/>
        </p:nvSpPr>
        <p:spPr>
          <a:xfrm>
            <a:off x="-222069" y="6385993"/>
            <a:ext cx="12827726" cy="8882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xmlns="" id="{323BA8E9-D514-F741-BF0E-4E4E1B947E11}"/>
              </a:ext>
            </a:extLst>
          </p:cNvPr>
          <p:cNvSpPr txBox="1"/>
          <p:nvPr userDrawn="1"/>
        </p:nvSpPr>
        <p:spPr>
          <a:xfrm>
            <a:off x="0" y="6434628"/>
            <a:ext cx="1219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400" dirty="0">
                <a:solidFill>
                  <a:srgbClr val="364A98"/>
                </a:solidFill>
                <a:latin typeface="Montserrat Medium" pitchFamily="2" charset="77"/>
              </a:rPr>
              <a:t>La cooperazione al cuore del Mediterraneo - La </a:t>
            </a:r>
            <a:r>
              <a:rPr lang="it-IT" sz="1400" dirty="0" err="1">
                <a:solidFill>
                  <a:srgbClr val="364A98"/>
                </a:solidFill>
                <a:latin typeface="Montserrat Medium" pitchFamily="2" charset="77"/>
              </a:rPr>
              <a:t>coopération</a:t>
            </a:r>
            <a:r>
              <a:rPr lang="it-IT" sz="1400" dirty="0">
                <a:solidFill>
                  <a:srgbClr val="364A98"/>
                </a:solidFill>
                <a:latin typeface="Montserrat Medium" pitchFamily="2" charset="77"/>
              </a:rPr>
              <a:t> </a:t>
            </a:r>
            <a:r>
              <a:rPr lang="it-IT" sz="1400" dirty="0" err="1">
                <a:solidFill>
                  <a:srgbClr val="364A98"/>
                </a:solidFill>
                <a:latin typeface="Montserrat Medium" pitchFamily="2" charset="77"/>
              </a:rPr>
              <a:t>au</a:t>
            </a:r>
            <a:r>
              <a:rPr lang="it-IT" sz="1400" dirty="0">
                <a:solidFill>
                  <a:srgbClr val="364A98"/>
                </a:solidFill>
                <a:latin typeface="Montserrat Medium" pitchFamily="2" charset="77"/>
              </a:rPr>
              <a:t> </a:t>
            </a:r>
            <a:r>
              <a:rPr lang="it-IT" sz="1400" dirty="0" err="1">
                <a:solidFill>
                  <a:srgbClr val="364A98"/>
                </a:solidFill>
                <a:latin typeface="Montserrat Medium" pitchFamily="2" charset="77"/>
              </a:rPr>
              <a:t>cœur</a:t>
            </a:r>
            <a:r>
              <a:rPr lang="it-IT" sz="1400" dirty="0">
                <a:solidFill>
                  <a:srgbClr val="364A98"/>
                </a:solidFill>
                <a:latin typeface="Montserrat Medium" pitchFamily="2" charset="77"/>
              </a:rPr>
              <a:t> de la </a:t>
            </a:r>
            <a:r>
              <a:rPr lang="it-IT" sz="1400" dirty="0" err="1">
                <a:solidFill>
                  <a:srgbClr val="364A98"/>
                </a:solidFill>
                <a:latin typeface="Montserrat Medium" pitchFamily="2" charset="77"/>
              </a:rPr>
              <a:t>Méditerranée</a:t>
            </a:r>
            <a:endParaRPr lang="it-IT" sz="1400" dirty="0">
              <a:solidFill>
                <a:srgbClr val="364A98"/>
              </a:solidFill>
              <a:latin typeface="Montserrat Medium" pitchFamily="2" charset="77"/>
            </a:endParaRPr>
          </a:p>
          <a:p>
            <a:pPr algn="ctr"/>
            <a:endParaRPr lang="it-IT" sz="1400" dirty="0">
              <a:solidFill>
                <a:srgbClr val="364A98"/>
              </a:solidFill>
              <a:latin typeface="Montserrat Medium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7102247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xmlns="" id="{C2959683-FE9B-204C-8A55-8120AFDCED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xmlns="" id="{B320F5A0-53B9-6B4D-AAA8-AD0E2A35090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it-IT"/>
              <a:t>Modifica gli stili del testo dello schema
Secondo livello
Terzo livello
Quarto livello
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xmlns="" id="{2A3EAB5E-4957-024A-A5E6-2989E7021E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689E1-3076-C94A-9423-74789ACE6774}" type="datetime1">
              <a:rPr lang="it-IT" smtClean="0"/>
              <a:t>28/04/2021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xmlns="" id="{06F32C8D-445A-4943-BD88-F09EBE3F15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xmlns="" id="{9EF81D4D-340E-E443-A309-EB9DCD9874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DD68F-2F45-894C-9105-6BC6153436B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816896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xmlns="" id="{4B50DC64-811C-E246-A855-37D19AB384B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xmlns="" id="{2DC2FAF7-F860-CC40-85B8-E551333F8EA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r>
              <a:rPr lang="it-IT"/>
              <a:t>Modifica gli stili del testo dello schema
Secondo livello
Terzo livello
Quarto livello
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xmlns="" id="{D26F937D-7E7D-404E-8925-FA258555C2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E6065-6AC8-144D-A128-20CFB07A68EA}" type="datetime1">
              <a:rPr lang="it-IT" smtClean="0"/>
              <a:t>28/04/2021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xmlns="" id="{04252E8F-EF0B-5545-937F-3C2241887E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xmlns="" id="{5E8D7D0F-27D1-C947-AD25-2877315F52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DD68F-2F45-894C-9105-6BC6153436B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881754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>
            <a:extLst>
              <a:ext uri="{FF2B5EF4-FFF2-40B4-BE49-F238E27FC236}">
                <a16:creationId xmlns:a16="http://schemas.microsoft.com/office/drawing/2014/main" xmlns="" id="{D91A6984-BD86-F74B-B581-E986395378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83486"/>
            <a:ext cx="10515600" cy="4351338"/>
          </a:xfrm>
        </p:spPr>
        <p:txBody>
          <a:bodyPr>
            <a:normAutofit/>
          </a:bodyPr>
          <a:lstStyle>
            <a:lvl1pPr marL="228600" indent="-228600">
              <a:buClr>
                <a:srgbClr val="EA6547"/>
              </a:buClr>
              <a:buFont typeface="Wingdings" pitchFamily="2" charset="2"/>
              <a:buChar char="§"/>
              <a:defRPr sz="2100">
                <a:solidFill>
                  <a:srgbClr val="364A98"/>
                </a:solidFill>
                <a:latin typeface="Montserrat" pitchFamily="2" charset="77"/>
              </a:defRPr>
            </a:lvl1pPr>
          </a:lstStyle>
          <a:p>
            <a:r>
              <a:rPr lang="it-IT" dirty="0"/>
              <a:t>Modifica gli stili del testo dello schema
Secondo livello
Terzo livello
Quarto livello
Quinto livello</a:t>
            </a: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xmlns="" id="{96BF9AFD-0FEB-BE4A-A0EF-799DA1D1F5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61912" y="6338420"/>
            <a:ext cx="710453" cy="365125"/>
          </a:xfrm>
        </p:spPr>
        <p:txBody>
          <a:bodyPr/>
          <a:lstStyle>
            <a:lvl1pPr>
              <a:defRPr>
                <a:solidFill>
                  <a:srgbClr val="364A98"/>
                </a:solidFill>
              </a:defRPr>
            </a:lvl1pPr>
          </a:lstStyle>
          <a:p>
            <a:fld id="{60ADD68F-2F45-894C-9105-6BC6153436B7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xmlns="" id="{A11A8DA1-B129-3449-8E74-118DEFA83148}"/>
              </a:ext>
            </a:extLst>
          </p:cNvPr>
          <p:cNvSpPr/>
          <p:nvPr userDrawn="1"/>
        </p:nvSpPr>
        <p:spPr>
          <a:xfrm>
            <a:off x="5486400" y="197645"/>
            <a:ext cx="6705600" cy="510567"/>
          </a:xfrm>
          <a:prstGeom prst="rect">
            <a:avLst/>
          </a:prstGeom>
          <a:solidFill>
            <a:srgbClr val="364A98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Rettangolo 8">
            <a:extLst>
              <a:ext uri="{FF2B5EF4-FFF2-40B4-BE49-F238E27FC236}">
                <a16:creationId xmlns:a16="http://schemas.microsoft.com/office/drawing/2014/main" xmlns="" id="{2BCE262F-3DF9-AB4C-8657-208D10061778}"/>
              </a:ext>
            </a:extLst>
          </p:cNvPr>
          <p:cNvSpPr/>
          <p:nvPr userDrawn="1"/>
        </p:nvSpPr>
        <p:spPr>
          <a:xfrm>
            <a:off x="-1" y="6475132"/>
            <a:ext cx="11421036" cy="95997"/>
          </a:xfrm>
          <a:prstGeom prst="rect">
            <a:avLst/>
          </a:prstGeom>
          <a:solidFill>
            <a:srgbClr val="364A98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xmlns="" id="{D4F0857D-72F9-A849-B418-678C94DF06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0" y="514069"/>
            <a:ext cx="5939118" cy="1325563"/>
          </a:xfrm>
        </p:spPr>
        <p:txBody>
          <a:bodyPr>
            <a:noAutofit/>
          </a:bodyPr>
          <a:lstStyle>
            <a:lvl1pPr algn="r">
              <a:defRPr sz="2800" b="1">
                <a:solidFill>
                  <a:srgbClr val="364A98"/>
                </a:solidFill>
                <a:latin typeface="Montserrat" pitchFamily="2" charset="77"/>
              </a:defRPr>
            </a:lvl1pPr>
          </a:lstStyle>
          <a:p>
            <a:r>
              <a:rPr lang="it-IT" dirty="0"/>
              <a:t>Fare clic per modificare lo stile del titolo dello schema</a:t>
            </a:r>
          </a:p>
        </p:txBody>
      </p:sp>
      <p:pic>
        <p:nvPicPr>
          <p:cNvPr id="11" name="Immagin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167" y="313259"/>
            <a:ext cx="4885944" cy="975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05382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xmlns="" id="{6501D3B2-BB2C-1944-9562-BBCE873FBF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xmlns="" id="{9A4B65AC-3293-1544-A765-DD73BEB0CD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/>
              <a:t>Modifica gli stili del testo dello schema
Secondo livello
Terzo livello
Quarto livello
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xmlns="" id="{3A12ED4F-0870-7746-9248-B48B0A1F0C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C9C17-4C01-E141-A51E-0A6DD80611D0}" type="datetime1">
              <a:rPr lang="it-IT" smtClean="0"/>
              <a:t>28/04/2021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xmlns="" id="{6D16BFC3-48E9-8744-85BD-6D1B200A65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xmlns="" id="{0B649D22-BA5E-0348-9D4D-138EE8CBD5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DD68F-2F45-894C-9105-6BC6153436B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385207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xmlns="" id="{1F04D25D-CBFD-4545-AF54-A1FA37C34C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xmlns="" id="{C27E265D-330A-7848-975B-30B218AA257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r>
              <a:rPr lang="it-IT"/>
              <a:t>Modifica gli stili del testo dello schema
Secondo livello
Terzo livello
Quarto livello
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xmlns="" id="{B75678F1-F891-D644-8C89-718CA251729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r>
              <a:rPr lang="it-IT"/>
              <a:t>Modifica gli stili del testo dello schema
Secondo livello
Terzo livello
Quarto livello
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xmlns="" id="{78FB4E80-A7C9-1843-82F0-8656FC1508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730A6-2AC8-104C-9F88-C7D55081438B}" type="datetime1">
              <a:rPr lang="it-IT" smtClean="0"/>
              <a:t>28/04/2021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xmlns="" id="{EE3E3731-FBED-4F4F-B380-7D065E8ED0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xmlns="" id="{D9930184-7E3F-7846-AF16-AB012B291D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DD68F-2F45-894C-9105-6BC6153436B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123691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xmlns="" id="{F779549F-B65C-BE4C-90F5-148A50284C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xmlns="" id="{8F450A5E-F53E-5744-91D9-AB004B422A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it-IT"/>
              <a:t>Modifica gli stili del testo dello schema
Secondo livello
Terzo livello
Quarto livello
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xmlns="" id="{490EAFA7-2B5F-6845-A7AF-93D18B2989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r>
              <a:rPr lang="it-IT"/>
              <a:t>Modifica gli stili del testo dello schema
Secondo livello
Terzo livello
Quarto livello
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xmlns="" id="{F85EFE97-5DAB-B745-92F8-4F5CF6CC4CF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it-IT"/>
              <a:t>Modifica gli stili del testo dello schema
Secondo livello
Terzo livello
Quarto livello
Quinto livello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xmlns="" id="{F6D581AC-16A0-2646-8BAA-DE7BF198C75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r>
              <a:rPr lang="it-IT"/>
              <a:t>Modifica gli stili del testo dello schema
Secondo livello
Terzo livello
Quarto livello
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xmlns="" id="{4A3359B9-B7C6-5143-816D-9907774F1E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BFA59A-5A48-094F-A782-BDF21107CE04}" type="datetime1">
              <a:rPr lang="it-IT" smtClean="0"/>
              <a:t>28/04/2021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xmlns="" id="{6960F8A6-208F-6348-B6D9-284E8B84AA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xmlns="" id="{6BD5EADF-81EB-5C42-8D25-B84515E3E7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DD68F-2F45-894C-9105-6BC6153436B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989370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xmlns="" id="{E9F55D1E-6699-B94A-9578-1B65A0D32D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xmlns="" id="{A51BE179-34FD-B74B-8031-C0C84C4C38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E7D7D-DDF0-9445-9D51-C815A164927D}" type="datetime1">
              <a:rPr lang="it-IT" smtClean="0"/>
              <a:t>28/04/2021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xmlns="" id="{CACD4A10-D511-274F-B2D3-D95E8037AD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xmlns="" id="{981D5D24-290F-6E43-8708-AEDA430397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DD68F-2F45-894C-9105-6BC6153436B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371424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xmlns="" id="{BF96AA53-715C-6745-8DBB-BF3848E584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91EEA-381E-894D-9C0A-071F4B6B074D}" type="datetime1">
              <a:rPr lang="it-IT" smtClean="0"/>
              <a:t>28/04/2021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xmlns="" id="{7BA63E64-D471-4643-B535-E60332104A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xmlns="" id="{8E7E4D83-E360-184D-9AE1-35B649F4DE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DD68F-2F45-894C-9105-6BC6153436B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22234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xmlns="" id="{FE1F05F9-5CFF-2D4E-A6DB-94E8236CFD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xmlns="" id="{A81FA047-9F24-CD46-9F39-81E19A8D73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it-IT"/>
              <a:t>Modifica gli stili del testo dello schema
Secondo livello
Terzo livello
Quarto livello
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xmlns="" id="{DF4FC0B8-26CC-D945-9895-CD8905B4375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it-IT"/>
              <a:t>Modifica gli stili del testo dello schema
Secondo livello
Terzo livello
Quarto livello
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xmlns="" id="{71C38B9A-F9F2-CD4A-8991-D13F90E8AE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C1E67A-74F4-8249-91E9-4A69E64117FE}" type="datetime1">
              <a:rPr lang="it-IT" smtClean="0"/>
              <a:t>28/04/2021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xmlns="" id="{24B0EC7E-D7D0-3546-856E-C1AD66F0FB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xmlns="" id="{0839C3CB-1CCA-5B4E-BFF6-CCBE2C0CA7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DD68F-2F45-894C-9105-6BC6153436B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501034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xmlns="" id="{99AAD279-2049-1D42-A501-746AFDE821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xmlns="" id="{54D031BC-6BAE-DD4C-8725-0DFD73A6FA1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xmlns="" id="{4C8E3551-A32F-E746-9C96-4A9DA95A3A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it-IT"/>
              <a:t>Modifica gli stili del testo dello schema
Secondo livello
Terzo livello
Quarto livello
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xmlns="" id="{2497FAF6-A925-5A44-B49D-68AE5211E4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906AF-3AC3-C645-A9EB-2C3797E675BA}" type="datetime1">
              <a:rPr lang="it-IT" smtClean="0"/>
              <a:t>28/04/2021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xmlns="" id="{279DC60D-E7B8-1243-B110-E8A2109A70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xmlns="" id="{68491A2B-91F3-794F-8C6E-6E9D2FF6E3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DD68F-2F45-894C-9105-6BC6153436B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82907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xmlns="" id="{2A41DB5F-34A2-6444-AA60-8EFE42A0A4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xmlns="" id="{BD3B2FE3-54B4-8F46-8E59-42FC775255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it-IT"/>
              <a:t>Modifica gli stili del testo dello schema
Secondo livello
Terzo livello
Quarto livello
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xmlns="" id="{26A3622D-0B11-2248-9E33-A6BDA8F574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7A47B7-D874-FD46-9EC9-FE1CD55F923D}" type="datetime1">
              <a:rPr lang="it-IT" smtClean="0"/>
              <a:t>28/04/2021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xmlns="" id="{3A780211-2559-6E47-A99E-371C5AA9A09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xmlns="" id="{9FB57112-6AB3-D740-9FF5-7AA3A9360F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ADD68F-2F45-894C-9105-6BC6153436B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347925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://interreg-maritime.eu/web/m.a.r.e/progetto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xmlns="" id="{9E286BA5-1935-6B42-A12B-94AC44B31A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3999" y="1249960"/>
            <a:ext cx="9144000" cy="956528"/>
          </a:xfrm>
        </p:spPr>
        <p:txBody>
          <a:bodyPr>
            <a:noAutofit/>
          </a:bodyPr>
          <a:lstStyle/>
          <a:p>
            <a:r>
              <a:rPr lang="it-IT" sz="2400" dirty="0" smtClean="0">
                <a:solidFill>
                  <a:srgbClr val="EA6547"/>
                </a:solidFill>
              </a:rPr>
              <a:t>Progetto Strategico MA.R.E. </a:t>
            </a:r>
            <a:br>
              <a:rPr lang="it-IT" sz="2400" dirty="0" smtClean="0">
                <a:solidFill>
                  <a:srgbClr val="EA6547"/>
                </a:solidFill>
              </a:rPr>
            </a:br>
            <a:r>
              <a:rPr lang="fr-FR" sz="2400" dirty="0" err="1" smtClean="0">
                <a:solidFill>
                  <a:srgbClr val="EA6547"/>
                </a:solidFill>
              </a:rPr>
              <a:t>MArché</a:t>
            </a:r>
            <a:r>
              <a:rPr lang="fr-FR" sz="2400" dirty="0" smtClean="0">
                <a:solidFill>
                  <a:srgbClr val="EA6547"/>
                </a:solidFill>
              </a:rPr>
              <a:t> </a:t>
            </a:r>
            <a:r>
              <a:rPr lang="fr-FR" sz="2400" dirty="0">
                <a:solidFill>
                  <a:srgbClr val="EA6547"/>
                </a:solidFill>
              </a:rPr>
              <a:t>transfrontalier du travail et </a:t>
            </a:r>
            <a:r>
              <a:rPr lang="fr-FR" sz="2400" dirty="0" err="1">
                <a:solidFill>
                  <a:srgbClr val="EA6547"/>
                </a:solidFill>
              </a:rPr>
              <a:t>Reseau</a:t>
            </a:r>
            <a:r>
              <a:rPr lang="fr-FR" sz="2400" dirty="0">
                <a:solidFill>
                  <a:srgbClr val="EA6547"/>
                </a:solidFill>
              </a:rPr>
              <a:t> des services des services pour l’Emploi</a:t>
            </a:r>
            <a:endParaRPr lang="it-IT" sz="2400" dirty="0">
              <a:solidFill>
                <a:srgbClr val="EA654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0911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numero diapositiv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DD68F-2F45-894C-9105-6BC6153436B7}" type="slidenum">
              <a:rPr lang="it-IT" smtClean="0"/>
              <a:pPr/>
              <a:t>10</a:t>
            </a:fld>
            <a:endParaRPr lang="it-IT"/>
          </a:p>
        </p:txBody>
      </p:sp>
      <p:sp>
        <p:nvSpPr>
          <p:cNvPr id="4" name="Titolo 3"/>
          <p:cNvSpPr>
            <a:spLocks noGrp="1"/>
          </p:cNvSpPr>
          <p:nvPr>
            <p:ph type="title"/>
          </p:nvPr>
        </p:nvSpPr>
        <p:spPr>
          <a:xfrm>
            <a:off x="3547431" y="557923"/>
            <a:ext cx="8538073" cy="1325563"/>
          </a:xfrm>
        </p:spPr>
        <p:txBody>
          <a:bodyPr/>
          <a:lstStyle/>
          <a:p>
            <a:r>
              <a:rPr lang="it-IT" sz="2400" dirty="0" smtClean="0"/>
              <a:t>Azione </a:t>
            </a:r>
            <a:r>
              <a:rPr lang="it-IT" sz="2400" dirty="0"/>
              <a:t>pilota Comune della </a:t>
            </a:r>
            <a:r>
              <a:rPr lang="it-IT" sz="2400" dirty="0" smtClean="0"/>
              <a:t>Spezia: La </a:t>
            </a:r>
            <a:r>
              <a:rPr lang="it-IT" sz="2400" dirty="0"/>
              <a:t>Rete per il Lavoro</a:t>
            </a:r>
            <a:endParaRPr lang="it-IT" sz="2400" dirty="0">
              <a:solidFill>
                <a:srgbClr val="EA6547"/>
              </a:solidFill>
            </a:endParaRPr>
          </a:p>
        </p:txBody>
      </p:sp>
      <p:sp>
        <p:nvSpPr>
          <p:cNvPr id="2" name="Segnaposto contenuto 1"/>
          <p:cNvSpPr>
            <a:spLocks noGrp="1"/>
          </p:cNvSpPr>
          <p:nvPr>
            <p:ph idx="1"/>
          </p:nvPr>
        </p:nvSpPr>
        <p:spPr>
          <a:xfrm>
            <a:off x="517793" y="1553378"/>
            <a:ext cx="11248221" cy="4681446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it-IT" sz="1200" dirty="0" smtClean="0"/>
              <a:t>L’ingresso dei CPI nel «La Rete per il Lavoro» permetterà di estendere ulteriormente la rete, di migliorarla a livello qualitativo e di favorire  una </a:t>
            </a:r>
            <a:r>
              <a:rPr lang="it-IT" sz="1200" dirty="0"/>
              <a:t>maggiore integrazione tra servizi per il lavoro, formazione, scuola e aziende del territorio.</a:t>
            </a:r>
          </a:p>
          <a:p>
            <a:pPr marL="0" indent="0" algn="just">
              <a:buNone/>
            </a:pPr>
            <a:r>
              <a:rPr lang="it-IT" sz="1200" b="1" dirty="0"/>
              <a:t>Obiettivo congiunto </a:t>
            </a:r>
            <a:r>
              <a:rPr lang="it-IT" sz="1200" dirty="0" smtClean="0"/>
              <a:t>sarà di massimizzare </a:t>
            </a:r>
            <a:r>
              <a:rPr lang="it-IT" sz="1200" dirty="0"/>
              <a:t>il reinserimento lavorativo di persone in </a:t>
            </a:r>
            <a:r>
              <a:rPr lang="it-IT" sz="1200" dirty="0" smtClean="0"/>
              <a:t>difficoltà, evitare </a:t>
            </a:r>
            <a:r>
              <a:rPr lang="it-IT" sz="1200" dirty="0"/>
              <a:t>la duplicazione degli interventi, condividere le modalità di azioni, definire buone prassi, coinvolgere attivamente il sistema delle imprese e quello delle scuole e collaborare strettamente a qualsiasi iniziativa venga posta in essere a livello provinciale in tema di lavoro</a:t>
            </a:r>
            <a:r>
              <a:rPr lang="it-IT" sz="1200" dirty="0" smtClean="0"/>
              <a:t>;</a:t>
            </a:r>
            <a:endParaRPr lang="it-IT" sz="1200" dirty="0" smtClean="0"/>
          </a:p>
          <a:p>
            <a:pPr marL="0" indent="0">
              <a:buNone/>
            </a:pPr>
            <a:r>
              <a:rPr lang="it-IT" sz="1200" dirty="0" smtClean="0"/>
              <a:t>Insieme i due enti lavoreranno per: </a:t>
            </a:r>
            <a:endParaRPr lang="it-IT" sz="1200" dirty="0"/>
          </a:p>
          <a:p>
            <a:pPr>
              <a:buFont typeface="Wingdings" panose="05000000000000000000" pitchFamily="2" charset="2"/>
              <a:buChar char="ü"/>
            </a:pPr>
            <a:r>
              <a:rPr lang="it-IT" sz="1200" dirty="0" smtClean="0"/>
              <a:t>Favorire </a:t>
            </a:r>
            <a:r>
              <a:rPr lang="it-IT" sz="1200" dirty="0"/>
              <a:t>la diffusione delle informazioni in merito ai Servizi territoriali che operano nel settore delle politiche per l’impiego, sia pubblici che </a:t>
            </a:r>
            <a:r>
              <a:rPr lang="it-IT" sz="1200" dirty="0" smtClean="0"/>
              <a:t>privati;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it-IT" sz="1200" dirty="0" smtClean="0"/>
              <a:t>Facilitare </a:t>
            </a:r>
            <a:r>
              <a:rPr lang="it-IT" sz="1200" dirty="0"/>
              <a:t>l’accesso ai Servizi per l’impiego territoriali per i cittadini e per tutti coloro che hanno diritto ad usufruire dei Servizi medesimi;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it-IT" sz="1200" dirty="0" smtClean="0"/>
              <a:t>Favorire </a:t>
            </a:r>
            <a:r>
              <a:rPr lang="it-IT" sz="1200" dirty="0"/>
              <a:t>il confronto e lo scambio in materia di mercato del lavoro, formazione professionale e inserimento lavorativo, promuovendo lo scambio e la condivisone di metodologie e standard di riferimento tra gli attori del sistema territoriale che si occupano di servizi per il lavoro;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it-IT" sz="1200" dirty="0" smtClean="0"/>
              <a:t>Collaborare </a:t>
            </a:r>
            <a:r>
              <a:rPr lang="it-IT" sz="1200" dirty="0"/>
              <a:t>alla realizzazione in modo integrato delle principali iniziative promosse a livello provinciale in tema di </a:t>
            </a:r>
            <a:r>
              <a:rPr lang="it-IT" sz="1200" dirty="0" smtClean="0"/>
              <a:t>lavoro</a:t>
            </a:r>
            <a:endParaRPr lang="it-IT" sz="1200" dirty="0"/>
          </a:p>
          <a:p>
            <a:pPr lvl="0">
              <a:buFont typeface="Wingdings" panose="05000000000000000000" pitchFamily="2" charset="2"/>
              <a:buChar char="ü"/>
            </a:pPr>
            <a:r>
              <a:rPr lang="it-IT" sz="1200" dirty="0"/>
              <a:t>Promozione, rafforzamento e implementazione dei servizi e degli eventi di </a:t>
            </a:r>
            <a:r>
              <a:rPr lang="it-IT" sz="1200" dirty="0" err="1"/>
              <a:t>matching</a:t>
            </a:r>
            <a:r>
              <a:rPr lang="it-IT" sz="1200" dirty="0"/>
              <a:t> tra domanda e offerta di lavoro e di </a:t>
            </a:r>
            <a:r>
              <a:rPr lang="it-IT" sz="1200" dirty="0" err="1"/>
              <a:t>recruiting</a:t>
            </a:r>
            <a:r>
              <a:rPr lang="it-IT" sz="1200" dirty="0"/>
              <a:t>, anche attraverso la sperimentazione di nuove tipologie di servizi con particolare riferimento ai settori di riferimento del territorio;</a:t>
            </a:r>
          </a:p>
          <a:p>
            <a:pPr lvl="0">
              <a:buFont typeface="Wingdings" panose="05000000000000000000" pitchFamily="2" charset="2"/>
              <a:buChar char="ü"/>
            </a:pPr>
            <a:r>
              <a:rPr lang="it-IT" sz="1200" dirty="0"/>
              <a:t>Organizzazione di giornate e seminari per favorire la conoscenza dei servizi offerti attraverso la condivisione di un calendario comune;</a:t>
            </a:r>
          </a:p>
          <a:p>
            <a:pPr lvl="0">
              <a:buFont typeface="Wingdings" panose="05000000000000000000" pitchFamily="2" charset="2"/>
              <a:buChar char="ü"/>
            </a:pPr>
            <a:r>
              <a:rPr lang="it-IT" sz="1200" dirty="0"/>
              <a:t>Rafforzamento dello Sportello Info-lavoro sia sul territorio che a livello regionale e nazionale</a:t>
            </a:r>
          </a:p>
          <a:p>
            <a:pPr lvl="0">
              <a:buFont typeface="Wingdings" panose="05000000000000000000" pitchFamily="2" charset="2"/>
              <a:buChar char="ü"/>
            </a:pPr>
            <a:r>
              <a:rPr lang="it-IT" sz="1200" dirty="0"/>
              <a:t>Potenziamento delle attività con gli istituti scolastici per aumentare la collaborazione tra la rete per il lavoro e le imprese e l’istruzione secondaria;</a:t>
            </a:r>
          </a:p>
          <a:p>
            <a:pPr lvl="0">
              <a:buFont typeface="Wingdings" panose="05000000000000000000" pitchFamily="2" charset="2"/>
              <a:buChar char="ü"/>
            </a:pPr>
            <a:r>
              <a:rPr lang="it-IT" sz="1200" dirty="0"/>
              <a:t>Sviluppo di una metodologia di lavoro in grado di rilevare i bisogni occupazionali espressi o potenziali delle imprese per costruire percorsi di orientamento al lavoro e/o di istruzione e formazione alle professioni, con particolare riferimento al settore della blue economy.</a:t>
            </a:r>
          </a:p>
          <a:p>
            <a:pPr algn="just">
              <a:buFont typeface="Wingdings" panose="05000000000000000000" pitchFamily="2" charset="2"/>
              <a:buChar char="ü"/>
            </a:pPr>
            <a:endParaRPr lang="it-IT" sz="1200" dirty="0"/>
          </a:p>
        </p:txBody>
      </p:sp>
    </p:spTree>
    <p:extLst>
      <p:ext uri="{BB962C8B-B14F-4D97-AF65-F5344CB8AC3E}">
        <p14:creationId xmlns:p14="http://schemas.microsoft.com/office/powerpoint/2010/main" val="5521465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contenuto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it-IT" sz="1200" b="1" dirty="0" smtClean="0">
                <a:solidFill>
                  <a:srgbClr val="EA6547"/>
                </a:solidFill>
              </a:rPr>
              <a:t>Obiettivi: </a:t>
            </a:r>
          </a:p>
          <a:p>
            <a:pPr marL="0" indent="0" algn="just">
              <a:buNone/>
            </a:pPr>
            <a:endParaRPr lang="it-IT" sz="1200" b="1" dirty="0" smtClean="0"/>
          </a:p>
          <a:p>
            <a:pPr marL="0" indent="0" algn="just">
              <a:buNone/>
            </a:pPr>
            <a:r>
              <a:rPr lang="it-IT" sz="1200" dirty="0" smtClean="0">
                <a:latin typeface="Montserrat"/>
              </a:rPr>
              <a:t>- Formazione/informazione </a:t>
            </a:r>
            <a:r>
              <a:rPr lang="it-IT" sz="1200" dirty="0">
                <a:latin typeface="Montserrat"/>
              </a:rPr>
              <a:t>degli operatori dei CPI imperiesi (anche su tematiche di IVC)</a:t>
            </a:r>
          </a:p>
          <a:p>
            <a:pPr marL="0" indent="0" algn="just">
              <a:buNone/>
            </a:pPr>
            <a:r>
              <a:rPr lang="it-IT" sz="1200" dirty="0">
                <a:latin typeface="Montserrat"/>
              </a:rPr>
              <a:t> </a:t>
            </a:r>
          </a:p>
          <a:p>
            <a:pPr marL="0" indent="0" algn="just">
              <a:buNone/>
            </a:pPr>
            <a:r>
              <a:rPr lang="it-IT" sz="1200" dirty="0" smtClean="0">
                <a:latin typeface="Montserrat"/>
              </a:rPr>
              <a:t>- Definizione/sperimentazione </a:t>
            </a:r>
            <a:r>
              <a:rPr lang="it-IT" sz="1200" dirty="0">
                <a:latin typeface="Montserrat"/>
              </a:rPr>
              <a:t>di un sistema di cooperazione con i CPI francesi attraverso attivazione di procedure comuni (anche per i sistemi di IVC) </a:t>
            </a:r>
          </a:p>
          <a:p>
            <a:pPr marL="0" indent="0" algn="just">
              <a:buNone/>
            </a:pPr>
            <a:endParaRPr lang="it-IT" sz="1200" dirty="0">
              <a:latin typeface="Montserrat"/>
            </a:endParaRPr>
          </a:p>
          <a:p>
            <a:pPr marL="0" indent="0" algn="just">
              <a:buNone/>
            </a:pPr>
            <a:r>
              <a:rPr lang="it-IT" sz="1200" dirty="0" smtClean="0">
                <a:latin typeface="Montserrat"/>
              </a:rPr>
              <a:t>- Predisposizione </a:t>
            </a:r>
            <a:r>
              <a:rPr lang="it-IT" sz="1200" dirty="0">
                <a:latin typeface="Montserrat"/>
              </a:rPr>
              <a:t>di un percorso e degli strumenti per accompagnare lavoratori e imprese nella ripartenza </a:t>
            </a:r>
          </a:p>
          <a:p>
            <a:pPr marL="0" indent="0" algn="just">
              <a:buNone/>
            </a:pPr>
            <a:endParaRPr lang="it-IT" sz="1200" dirty="0">
              <a:latin typeface="Montserrat"/>
            </a:endParaRPr>
          </a:p>
          <a:p>
            <a:pPr marL="0" indent="0" algn="just">
              <a:buNone/>
            </a:pPr>
            <a:r>
              <a:rPr lang="it-IT" sz="1200" dirty="0" smtClean="0">
                <a:latin typeface="Montserrat"/>
              </a:rPr>
              <a:t>- Coinvolgimento </a:t>
            </a:r>
            <a:r>
              <a:rPr lang="it-IT" sz="1200" dirty="0">
                <a:latin typeface="Montserrat"/>
              </a:rPr>
              <a:t>di Associazioni di categoria e imprese per definire i servizi necessari alle imprese stesse</a:t>
            </a:r>
          </a:p>
          <a:p>
            <a:pPr marL="0" indent="0" algn="just">
              <a:buNone/>
            </a:pPr>
            <a:endParaRPr lang="it-IT" sz="1200" dirty="0">
              <a:latin typeface="Montserrat"/>
            </a:endParaRPr>
          </a:p>
          <a:p>
            <a:pPr marL="0" indent="0" algn="just">
              <a:buNone/>
            </a:pPr>
            <a:r>
              <a:rPr lang="it-IT" sz="1200" dirty="0" smtClean="0">
                <a:latin typeface="Montserrat"/>
              </a:rPr>
              <a:t>- Servizi </a:t>
            </a:r>
            <a:r>
              <a:rPr lang="it-IT" sz="1200" dirty="0">
                <a:latin typeface="Montserrat"/>
              </a:rPr>
              <a:t>di orientamento specifici legati alla blue e green economy per supportare le imprese nella ricerca di personale qualificato </a:t>
            </a:r>
          </a:p>
          <a:p>
            <a:pPr marL="0" indent="0" algn="just">
              <a:buNone/>
            </a:pPr>
            <a:endParaRPr lang="it-IT" sz="1200" dirty="0" smtClean="0"/>
          </a:p>
        </p:txBody>
      </p:sp>
      <p:sp>
        <p:nvSpPr>
          <p:cNvPr id="3" name="Segnaposto numero diapositiv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DD68F-2F45-894C-9105-6BC6153436B7}" type="slidenum">
              <a:rPr lang="it-IT" smtClean="0"/>
              <a:pPr/>
              <a:t>11</a:t>
            </a:fld>
            <a:endParaRPr lang="it-IT"/>
          </a:p>
        </p:txBody>
      </p:sp>
      <p:sp>
        <p:nvSpPr>
          <p:cNvPr id="4" name="Titolo 3"/>
          <p:cNvSpPr>
            <a:spLocks noGrp="1"/>
          </p:cNvSpPr>
          <p:nvPr>
            <p:ph type="title"/>
          </p:nvPr>
        </p:nvSpPr>
        <p:spPr>
          <a:xfrm>
            <a:off x="4483865" y="514069"/>
            <a:ext cx="7551253" cy="1325563"/>
          </a:xfrm>
        </p:spPr>
        <p:txBody>
          <a:bodyPr/>
          <a:lstStyle/>
          <a:p>
            <a:r>
              <a:rPr lang="it-IT" dirty="0" smtClean="0"/>
              <a:t>Azione pilota </a:t>
            </a:r>
            <a:r>
              <a:rPr lang="it-IT" dirty="0"/>
              <a:t>Imperia: Il Mare da </a:t>
            </a:r>
            <a:r>
              <a:rPr lang="it-IT" dirty="0" smtClean="0"/>
              <a:t>Ponente 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3840102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contenuto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it-IT" sz="4400" b="1" dirty="0" smtClean="0"/>
          </a:p>
          <a:p>
            <a:pPr marL="0" indent="0" algn="ctr">
              <a:buNone/>
            </a:pPr>
            <a:r>
              <a:rPr lang="it-IT" sz="4400" b="1" dirty="0" smtClean="0"/>
              <a:t>GRAZIE PER L’ATTENZIONE</a:t>
            </a:r>
            <a:endParaRPr lang="it-IT" sz="4400" b="1" dirty="0"/>
          </a:p>
          <a:p>
            <a:pPr marL="0" indent="0" algn="ctr">
              <a:buNone/>
            </a:pPr>
            <a:r>
              <a:rPr lang="it-IT" sz="2400" dirty="0">
                <a:hlinkClick r:id="rId2"/>
              </a:rPr>
              <a:t>http://</a:t>
            </a:r>
            <a:r>
              <a:rPr lang="it-IT" sz="2400" dirty="0" smtClean="0">
                <a:hlinkClick r:id="rId2"/>
              </a:rPr>
              <a:t>interreg-maritime.eu/web/m.a.r.e/progetto</a:t>
            </a:r>
            <a:endParaRPr lang="it-IT" sz="2400" dirty="0" smtClean="0"/>
          </a:p>
          <a:p>
            <a:pPr marL="0" indent="0" algn="ctr">
              <a:buNone/>
            </a:pPr>
            <a:endParaRPr lang="it-IT" sz="2400" dirty="0" smtClean="0"/>
          </a:p>
          <a:p>
            <a:pPr marL="0" indent="0">
              <a:buNone/>
            </a:pPr>
            <a:endParaRPr lang="it-IT" dirty="0"/>
          </a:p>
        </p:txBody>
      </p:sp>
      <p:sp>
        <p:nvSpPr>
          <p:cNvPr id="3" name="Segnaposto numero diapositiv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DD68F-2F45-894C-9105-6BC6153436B7}" type="slidenum">
              <a:rPr lang="it-IT" smtClean="0"/>
              <a:pPr/>
              <a:t>12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25428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numero diapositiv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DD68F-2F45-894C-9105-6BC6153436B7}" type="slidenum">
              <a:rPr lang="it-IT" smtClean="0"/>
              <a:pPr/>
              <a:t>2</a:t>
            </a:fld>
            <a:endParaRPr lang="it-IT"/>
          </a:p>
        </p:txBody>
      </p:sp>
      <p:sp>
        <p:nvSpPr>
          <p:cNvPr id="4" name="Tito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OBIETTIVI</a:t>
            </a:r>
            <a:br>
              <a:rPr lang="it-IT" dirty="0" smtClean="0"/>
            </a:br>
            <a:endParaRPr lang="it-IT" dirty="0">
              <a:solidFill>
                <a:srgbClr val="EA6547"/>
              </a:solidFill>
            </a:endParaRPr>
          </a:p>
        </p:txBody>
      </p:sp>
      <p:sp>
        <p:nvSpPr>
          <p:cNvPr id="5" name="Sottotitolo 2"/>
          <p:cNvSpPr>
            <a:spLocks noGrp="1"/>
          </p:cNvSpPr>
          <p:nvPr>
            <p:ph idx="1"/>
          </p:nvPr>
        </p:nvSpPr>
        <p:spPr>
          <a:xfrm>
            <a:off x="838200" y="1676400"/>
            <a:ext cx="10515600" cy="4558424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it-IT" sz="2400" b="1" dirty="0" smtClean="0">
                <a:latin typeface="Montserrat"/>
              </a:rPr>
              <a:t>Rafforzare </a:t>
            </a:r>
            <a:r>
              <a:rPr lang="it-IT" sz="2400" b="1" dirty="0">
                <a:latin typeface="Montserrat"/>
              </a:rPr>
              <a:t>il mercato del lavoro transfrontaliero </a:t>
            </a:r>
            <a:r>
              <a:rPr lang="it-IT" sz="2400" dirty="0" smtClean="0">
                <a:latin typeface="Montserrat"/>
              </a:rPr>
              <a:t>attraverso:</a:t>
            </a:r>
          </a:p>
          <a:p>
            <a:pPr marL="0" indent="0">
              <a:buNone/>
            </a:pPr>
            <a:endParaRPr lang="it-IT" sz="2400" dirty="0" smtClean="0">
              <a:latin typeface="Montserrat"/>
            </a:endParaRPr>
          </a:p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it-IT" sz="2400" dirty="0">
                <a:latin typeface="Montserrat"/>
              </a:rPr>
              <a:t>Sperimentazione di nuovi servizi di rafforzamento dell’</a:t>
            </a:r>
            <a:r>
              <a:rPr lang="it-IT" sz="2400" b="1" dirty="0">
                <a:latin typeface="Montserrat"/>
              </a:rPr>
              <a:t>incrocio domanda-offerta di lavoro</a:t>
            </a:r>
          </a:p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it-IT" sz="2400" b="1" dirty="0">
                <a:latin typeface="Montserrat"/>
              </a:rPr>
              <a:t>Forum degli operatori </a:t>
            </a:r>
            <a:r>
              <a:rPr lang="it-IT" sz="2400" dirty="0" smtClean="0">
                <a:latin typeface="Montserrat"/>
              </a:rPr>
              <a:t>dei CPI</a:t>
            </a:r>
            <a:endParaRPr lang="it-IT" sz="2400" dirty="0">
              <a:latin typeface="Montserrat"/>
            </a:endParaRPr>
          </a:p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it-IT" sz="2400" b="1" dirty="0" smtClean="0">
                <a:latin typeface="Montserrat"/>
              </a:rPr>
              <a:t>Rete </a:t>
            </a:r>
            <a:r>
              <a:rPr lang="it-IT" sz="2400" b="1" dirty="0">
                <a:latin typeface="Montserrat"/>
              </a:rPr>
              <a:t>transfrontaliera </a:t>
            </a:r>
            <a:r>
              <a:rPr lang="it-IT" sz="2400" dirty="0" smtClean="0">
                <a:latin typeface="Montserrat"/>
              </a:rPr>
              <a:t>dei </a:t>
            </a:r>
            <a:r>
              <a:rPr lang="it-IT" sz="2400" dirty="0">
                <a:latin typeface="Montserrat"/>
              </a:rPr>
              <a:t>soggetti pubblico-privati coinvolti nel mondo del lavoro</a:t>
            </a:r>
          </a:p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it-IT" sz="2400" dirty="0">
                <a:latin typeface="Montserrat"/>
              </a:rPr>
              <a:t>definizione di </a:t>
            </a:r>
            <a:r>
              <a:rPr lang="it-IT" sz="2400" b="1" dirty="0">
                <a:latin typeface="Montserrat"/>
              </a:rPr>
              <a:t>nuovi profili professionali congiunti </a:t>
            </a:r>
            <a:r>
              <a:rPr lang="it-IT" sz="2400" dirty="0">
                <a:latin typeface="Montserrat"/>
              </a:rPr>
              <a:t>tra i diversi territori coinvolti e </a:t>
            </a:r>
            <a:r>
              <a:rPr lang="it-IT" sz="2400" b="1" dirty="0">
                <a:latin typeface="Montserrat"/>
              </a:rPr>
              <a:t>sperimentazione di attività formative</a:t>
            </a:r>
            <a:r>
              <a:rPr lang="it-IT" sz="2400" dirty="0">
                <a:latin typeface="Montserrat"/>
              </a:rPr>
              <a:t> nelle filiere prioritarie transfrontaliere (blu e verdi) </a:t>
            </a:r>
          </a:p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it-IT" sz="2400" dirty="0">
                <a:latin typeface="Montserrat"/>
              </a:rPr>
              <a:t>definizione e sperimentazione di un </a:t>
            </a:r>
            <a:r>
              <a:rPr lang="it-IT" sz="2400" b="1" dirty="0">
                <a:latin typeface="Montserrat"/>
              </a:rPr>
              <a:t>modello congiunto di Identificazione, validazione e certificazione delle competenze </a:t>
            </a:r>
            <a:r>
              <a:rPr lang="it-IT" sz="2400" dirty="0" smtClean="0">
                <a:latin typeface="Montserrat"/>
              </a:rPr>
              <a:t>(IVC)</a:t>
            </a:r>
            <a:endParaRPr lang="it-IT" sz="2400" dirty="0">
              <a:latin typeface="Montserrat"/>
            </a:endParaRPr>
          </a:p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it-IT" sz="2800" b="1" dirty="0">
                <a:latin typeface="Montserrat"/>
              </a:rPr>
              <a:t>messa a sistema dei risultati</a:t>
            </a:r>
            <a:r>
              <a:rPr lang="it-IT" sz="2800" dirty="0">
                <a:latin typeface="Montserrat"/>
              </a:rPr>
              <a:t> anche attraverso le </a:t>
            </a:r>
            <a:r>
              <a:rPr lang="it-IT" sz="2800" b="1" dirty="0">
                <a:latin typeface="Montserrat"/>
              </a:rPr>
              <a:t>azioni pilota </a:t>
            </a:r>
            <a:r>
              <a:rPr lang="it-IT" sz="2800" dirty="0">
                <a:latin typeface="Montserrat"/>
              </a:rPr>
              <a:t>sui singoli </a:t>
            </a:r>
            <a:r>
              <a:rPr lang="it-IT" sz="2800" dirty="0" smtClean="0">
                <a:latin typeface="Montserrat"/>
              </a:rPr>
              <a:t>territori</a:t>
            </a:r>
            <a:endParaRPr lang="it-IT" sz="2800" dirty="0">
              <a:latin typeface="Montserrat"/>
            </a:endParaRPr>
          </a:p>
        </p:txBody>
      </p:sp>
    </p:spTree>
    <p:extLst>
      <p:ext uri="{BB962C8B-B14F-4D97-AF65-F5344CB8AC3E}">
        <p14:creationId xmlns:p14="http://schemas.microsoft.com/office/powerpoint/2010/main" val="1830562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>
            <a:extLst>
              <a:ext uri="{FF2B5EF4-FFF2-40B4-BE49-F238E27FC236}">
                <a16:creationId xmlns:a16="http://schemas.microsoft.com/office/drawing/2014/main" xmlns="" id="{3AA52673-9B5B-7045-81A1-97BE559AB3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0" y="709301"/>
            <a:ext cx="5939118" cy="777667"/>
          </a:xfrm>
        </p:spPr>
        <p:txBody>
          <a:bodyPr/>
          <a:lstStyle/>
          <a:p>
            <a:r>
              <a:rPr lang="it-IT" sz="3200" dirty="0"/>
              <a:t>I territori coinvolti</a:t>
            </a:r>
            <a:br>
              <a:rPr lang="it-IT" sz="3200" dirty="0"/>
            </a:br>
            <a:endParaRPr lang="it-IT" sz="3200" dirty="0">
              <a:solidFill>
                <a:srgbClr val="EA6547"/>
              </a:solidFill>
            </a:endParaRPr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xmlns="" id="{4CCB39D8-914C-FF41-B195-CB021FCA21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DD68F-2F45-894C-9105-6BC6153436B7}" type="slidenum">
              <a:rPr lang="it-IT" smtClean="0"/>
              <a:pPr/>
              <a:t>3</a:t>
            </a:fld>
            <a:endParaRPr lang="it-IT"/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xmlns="" id="{425E4724-1516-D748-BDB0-21B85B870B14}"/>
              </a:ext>
            </a:extLst>
          </p:cNvPr>
          <p:cNvSpPr txBox="1"/>
          <p:nvPr/>
        </p:nvSpPr>
        <p:spPr>
          <a:xfrm>
            <a:off x="0" y="6217921"/>
            <a:ext cx="1219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400" dirty="0">
                <a:solidFill>
                  <a:srgbClr val="364A98"/>
                </a:solidFill>
                <a:latin typeface="Montserrat Medium" pitchFamily="2" charset="77"/>
              </a:rPr>
              <a:t>La cooperazione al cuore del Mediterraneo - La </a:t>
            </a:r>
            <a:r>
              <a:rPr lang="it-IT" sz="1400" dirty="0" err="1">
                <a:solidFill>
                  <a:srgbClr val="364A98"/>
                </a:solidFill>
                <a:latin typeface="Montserrat Medium" pitchFamily="2" charset="77"/>
              </a:rPr>
              <a:t>coopération</a:t>
            </a:r>
            <a:r>
              <a:rPr lang="it-IT" sz="1400" dirty="0">
                <a:solidFill>
                  <a:srgbClr val="364A98"/>
                </a:solidFill>
                <a:latin typeface="Montserrat Medium" pitchFamily="2" charset="77"/>
              </a:rPr>
              <a:t> </a:t>
            </a:r>
            <a:r>
              <a:rPr lang="it-IT" sz="1400" dirty="0" err="1">
                <a:solidFill>
                  <a:srgbClr val="364A98"/>
                </a:solidFill>
                <a:latin typeface="Montserrat Medium" pitchFamily="2" charset="77"/>
              </a:rPr>
              <a:t>au</a:t>
            </a:r>
            <a:r>
              <a:rPr lang="it-IT" sz="1400" dirty="0">
                <a:solidFill>
                  <a:srgbClr val="364A98"/>
                </a:solidFill>
                <a:latin typeface="Montserrat Medium" pitchFamily="2" charset="77"/>
              </a:rPr>
              <a:t> </a:t>
            </a:r>
            <a:r>
              <a:rPr lang="it-IT" sz="1400" dirty="0" err="1">
                <a:solidFill>
                  <a:srgbClr val="364A98"/>
                </a:solidFill>
                <a:latin typeface="Montserrat Medium" pitchFamily="2" charset="77"/>
              </a:rPr>
              <a:t>cœur</a:t>
            </a:r>
            <a:r>
              <a:rPr lang="it-IT" sz="1400" dirty="0">
                <a:solidFill>
                  <a:srgbClr val="364A98"/>
                </a:solidFill>
                <a:latin typeface="Montserrat Medium" pitchFamily="2" charset="77"/>
              </a:rPr>
              <a:t> de la </a:t>
            </a:r>
            <a:r>
              <a:rPr lang="it-IT" sz="1400" dirty="0" err="1">
                <a:solidFill>
                  <a:srgbClr val="364A98"/>
                </a:solidFill>
                <a:latin typeface="Montserrat Medium" pitchFamily="2" charset="77"/>
              </a:rPr>
              <a:t>Méditerranée</a:t>
            </a:r>
            <a:endParaRPr lang="it-IT" sz="1400" dirty="0">
              <a:solidFill>
                <a:srgbClr val="364A98"/>
              </a:solidFill>
              <a:latin typeface="Montserrat Medium" pitchFamily="2" charset="77"/>
            </a:endParaRPr>
          </a:p>
          <a:p>
            <a:pPr algn="ctr"/>
            <a:endParaRPr lang="it-IT" sz="1400" dirty="0">
              <a:solidFill>
                <a:srgbClr val="364A98"/>
              </a:solidFill>
              <a:latin typeface="Montserrat Medium" pitchFamily="2" charset="77"/>
            </a:endParaRPr>
          </a:p>
        </p:txBody>
      </p:sp>
      <p:pic>
        <p:nvPicPr>
          <p:cNvPr id="6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21902" y="1783935"/>
            <a:ext cx="2981325" cy="33242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7" name="Rettangolo 6"/>
          <p:cNvSpPr/>
          <p:nvPr/>
        </p:nvSpPr>
        <p:spPr>
          <a:xfrm>
            <a:off x="4318947" y="1783935"/>
            <a:ext cx="5256212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  <a:defRPr/>
            </a:pPr>
            <a:r>
              <a:rPr lang="it-IT" sz="2400" b="1" dirty="0" smtClean="0">
                <a:solidFill>
                  <a:srgbClr val="364A98"/>
                </a:solidFill>
                <a:latin typeface="Montserrat"/>
                <a:cs typeface="Gisha" panose="020B0502040204020203" pitchFamily="34" charset="-79"/>
              </a:rPr>
              <a:t>Corsica </a:t>
            </a:r>
          </a:p>
          <a:p>
            <a:pPr marL="285750" indent="-285750">
              <a:buFont typeface="Wingdings" panose="05000000000000000000" pitchFamily="2" charset="2"/>
              <a:buChar char="Ø"/>
              <a:defRPr/>
            </a:pPr>
            <a:r>
              <a:rPr lang="it-IT" sz="2400" b="1" dirty="0" smtClean="0">
                <a:solidFill>
                  <a:srgbClr val="364A98"/>
                </a:solidFill>
                <a:latin typeface="Montserrat"/>
                <a:cs typeface="Gisha" panose="020B0502040204020203" pitchFamily="34" charset="-79"/>
              </a:rPr>
              <a:t>Sardegna </a:t>
            </a:r>
          </a:p>
          <a:p>
            <a:pPr marL="285750" indent="-285750">
              <a:buFont typeface="Wingdings" panose="05000000000000000000" pitchFamily="2" charset="2"/>
              <a:buChar char="Ø"/>
              <a:defRPr/>
            </a:pPr>
            <a:r>
              <a:rPr lang="it-IT" sz="2400" b="1" dirty="0" smtClean="0">
                <a:solidFill>
                  <a:srgbClr val="364A98"/>
                </a:solidFill>
                <a:latin typeface="Montserrat"/>
                <a:cs typeface="Gisha" panose="020B0502040204020203" pitchFamily="34" charset="-79"/>
              </a:rPr>
              <a:t>Liguria </a:t>
            </a:r>
          </a:p>
          <a:p>
            <a:pPr marL="285750" indent="-285750">
              <a:buFont typeface="Wingdings" panose="05000000000000000000" pitchFamily="2" charset="2"/>
              <a:buChar char="Ø"/>
              <a:defRPr/>
            </a:pPr>
            <a:r>
              <a:rPr lang="it-IT" sz="2400" b="1" dirty="0" smtClean="0">
                <a:solidFill>
                  <a:srgbClr val="364A98"/>
                </a:solidFill>
                <a:latin typeface="Montserrat"/>
                <a:cs typeface="Gisha" panose="020B0502040204020203" pitchFamily="34" charset="-79"/>
              </a:rPr>
              <a:t>Le </a:t>
            </a:r>
            <a:r>
              <a:rPr lang="it-IT" sz="2400" b="1" dirty="0">
                <a:solidFill>
                  <a:srgbClr val="364A98"/>
                </a:solidFill>
                <a:latin typeface="Montserrat"/>
                <a:cs typeface="Gisha" panose="020B0502040204020203" pitchFamily="34" charset="-79"/>
              </a:rPr>
              <a:t>5 province costiere della </a:t>
            </a:r>
            <a:r>
              <a:rPr lang="it-IT" sz="2400" b="1" dirty="0" smtClean="0">
                <a:solidFill>
                  <a:srgbClr val="364A98"/>
                </a:solidFill>
                <a:latin typeface="Montserrat"/>
                <a:cs typeface="Gisha" panose="020B0502040204020203" pitchFamily="34" charset="-79"/>
              </a:rPr>
              <a:t>Toscana </a:t>
            </a:r>
          </a:p>
          <a:p>
            <a:pPr marL="285750" indent="-285750">
              <a:buFont typeface="Wingdings" panose="05000000000000000000" pitchFamily="2" charset="2"/>
              <a:buChar char="Ø"/>
              <a:defRPr/>
            </a:pPr>
            <a:r>
              <a:rPr lang="it-IT" sz="2400" b="1" dirty="0" smtClean="0">
                <a:solidFill>
                  <a:srgbClr val="364A98"/>
                </a:solidFill>
                <a:latin typeface="Montserrat"/>
                <a:cs typeface="Gisha" panose="020B0502040204020203" pitchFamily="34" charset="-79"/>
              </a:rPr>
              <a:t>I </a:t>
            </a:r>
            <a:r>
              <a:rPr lang="it-IT" sz="2400" b="1" dirty="0">
                <a:solidFill>
                  <a:srgbClr val="364A98"/>
                </a:solidFill>
                <a:latin typeface="Montserrat"/>
                <a:cs typeface="Gisha" panose="020B0502040204020203" pitchFamily="34" charset="-79"/>
              </a:rPr>
              <a:t>dipartimenti delle </a:t>
            </a:r>
            <a:r>
              <a:rPr lang="it-IT" sz="2400" b="1" dirty="0" smtClean="0">
                <a:solidFill>
                  <a:srgbClr val="364A98"/>
                </a:solidFill>
                <a:latin typeface="Montserrat"/>
                <a:cs typeface="Gisha" panose="020B0502040204020203" pitchFamily="34" charset="-79"/>
              </a:rPr>
              <a:t>Alpi </a:t>
            </a:r>
            <a:r>
              <a:rPr lang="it-IT" sz="2400" b="1" dirty="0">
                <a:solidFill>
                  <a:srgbClr val="364A98"/>
                </a:solidFill>
                <a:latin typeface="Montserrat"/>
                <a:cs typeface="Gisha" panose="020B0502040204020203" pitchFamily="34" charset="-79"/>
              </a:rPr>
              <a:t>Marittime e del </a:t>
            </a:r>
            <a:r>
              <a:rPr lang="it-IT" sz="2400" b="1" dirty="0" err="1" smtClean="0">
                <a:solidFill>
                  <a:srgbClr val="364A98"/>
                </a:solidFill>
                <a:latin typeface="Montserrat"/>
                <a:cs typeface="Gisha" panose="020B0502040204020203" pitchFamily="34" charset="-79"/>
              </a:rPr>
              <a:t>Var</a:t>
            </a:r>
            <a:r>
              <a:rPr lang="it-IT" sz="2400" b="1" dirty="0" smtClean="0">
                <a:solidFill>
                  <a:srgbClr val="364A98"/>
                </a:solidFill>
                <a:latin typeface="Montserrat"/>
                <a:cs typeface="Gisha" panose="020B0502040204020203" pitchFamily="34" charset="-79"/>
              </a:rPr>
              <a:t> </a:t>
            </a:r>
            <a:r>
              <a:rPr lang="it-IT" sz="2400" b="1" dirty="0">
                <a:solidFill>
                  <a:srgbClr val="364A98"/>
                </a:solidFill>
                <a:latin typeface="Montserrat"/>
                <a:cs typeface="Gisha" panose="020B0502040204020203" pitchFamily="34" charset="-79"/>
              </a:rPr>
              <a:t>(Regione </a:t>
            </a:r>
            <a:r>
              <a:rPr lang="it-IT" sz="2400" b="1" dirty="0" smtClean="0">
                <a:solidFill>
                  <a:srgbClr val="364A98"/>
                </a:solidFill>
                <a:latin typeface="Montserrat"/>
                <a:cs typeface="Gisha" panose="020B0502040204020203" pitchFamily="34" charset="-79"/>
              </a:rPr>
              <a:t>Sud)</a:t>
            </a:r>
            <a:endParaRPr lang="it-IT" sz="2400" b="1" dirty="0">
              <a:solidFill>
                <a:srgbClr val="EA6547"/>
              </a:solidFill>
              <a:latin typeface="Montserrat"/>
              <a:cs typeface="Gisha" panose="020B0502040204020203" pitchFamily="34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426218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numero diapositiv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DD68F-2F45-894C-9105-6BC6153436B7}" type="slidenum">
              <a:rPr lang="it-IT" smtClean="0"/>
              <a:pPr/>
              <a:t>4</a:t>
            </a:fld>
            <a:endParaRPr lang="it-IT"/>
          </a:p>
        </p:txBody>
      </p:sp>
      <p:sp>
        <p:nvSpPr>
          <p:cNvPr id="4" name="Tito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z="3200" dirty="0" smtClean="0"/>
              <a:t>Partenariato (14 partner)</a:t>
            </a:r>
            <a:r>
              <a:rPr lang="it-IT" sz="3200" dirty="0"/>
              <a:t/>
            </a:r>
            <a:br>
              <a:rPr lang="it-IT" sz="3200" dirty="0"/>
            </a:br>
            <a:endParaRPr lang="it-IT" sz="3200" dirty="0">
              <a:solidFill>
                <a:srgbClr val="EA6547"/>
              </a:solidFill>
            </a:endParaRPr>
          </a:p>
        </p:txBody>
      </p:sp>
      <p:sp>
        <p:nvSpPr>
          <p:cNvPr id="5" name="Sottotitolo 2"/>
          <p:cNvSpPr>
            <a:spLocks noGrp="1"/>
          </p:cNvSpPr>
          <p:nvPr>
            <p:ph idx="1"/>
          </p:nvPr>
        </p:nvSpPr>
        <p:spPr>
          <a:xfrm>
            <a:off x="838200" y="1400175"/>
            <a:ext cx="10515600" cy="4834649"/>
          </a:xfrm>
        </p:spPr>
        <p:txBody>
          <a:bodyPr>
            <a:normAutofit fontScale="25000" lnSpcReduction="20000"/>
          </a:bodyPr>
          <a:lstStyle/>
          <a:p>
            <a:pPr marL="0" indent="0" algn="l">
              <a:buNone/>
            </a:pPr>
            <a:endParaRPr lang="it-IT" b="1" dirty="0" smtClean="0">
              <a:latin typeface="Montserrat"/>
            </a:endParaRPr>
          </a:p>
          <a:p>
            <a:pPr algn="l"/>
            <a:r>
              <a:rPr lang="it-IT" sz="8000" b="1" dirty="0" smtClean="0">
                <a:latin typeface="Montserrat"/>
              </a:rPr>
              <a:t>Regione Liguria (capofila)</a:t>
            </a:r>
          </a:p>
          <a:p>
            <a:pPr algn="l"/>
            <a:r>
              <a:rPr lang="it-IT" sz="8000" b="1" dirty="0" smtClean="0">
                <a:latin typeface="Montserrat"/>
              </a:rPr>
              <a:t>Agenzia </a:t>
            </a:r>
            <a:r>
              <a:rPr lang="it-IT" sz="8000" b="1" dirty="0">
                <a:latin typeface="Montserrat"/>
              </a:rPr>
              <a:t>Regionale per il Lavoro la Formazione e l’Accreditamento </a:t>
            </a:r>
            <a:r>
              <a:rPr lang="it-IT" sz="8000" b="1" dirty="0" smtClean="0">
                <a:latin typeface="Montserrat"/>
              </a:rPr>
              <a:t>(ALFA Liguria)</a:t>
            </a:r>
          </a:p>
          <a:p>
            <a:pPr algn="l"/>
            <a:r>
              <a:rPr lang="it-IT" sz="8000" b="1" dirty="0" smtClean="0">
                <a:latin typeface="Montserrat"/>
              </a:rPr>
              <a:t>CCIAA Genova</a:t>
            </a:r>
            <a:endParaRPr lang="it-IT" sz="8000" b="1" dirty="0">
              <a:latin typeface="Montserrat"/>
            </a:endParaRPr>
          </a:p>
          <a:p>
            <a:pPr algn="l"/>
            <a:r>
              <a:rPr lang="it-IT" sz="8000" b="1" dirty="0">
                <a:latin typeface="Montserrat"/>
              </a:rPr>
              <a:t>Regione </a:t>
            </a:r>
            <a:r>
              <a:rPr lang="it-IT" sz="8000" b="1" dirty="0" smtClean="0">
                <a:latin typeface="Montserrat"/>
              </a:rPr>
              <a:t>Toscana</a:t>
            </a:r>
          </a:p>
          <a:p>
            <a:pPr algn="l"/>
            <a:r>
              <a:rPr lang="it-IT" sz="8000" b="1" dirty="0" smtClean="0">
                <a:latin typeface="Montserrat"/>
              </a:rPr>
              <a:t>Provincia </a:t>
            </a:r>
            <a:r>
              <a:rPr lang="it-IT" sz="8000" b="1" dirty="0">
                <a:latin typeface="Montserrat"/>
              </a:rPr>
              <a:t>di </a:t>
            </a:r>
            <a:r>
              <a:rPr lang="it-IT" sz="8000" b="1" dirty="0" smtClean="0">
                <a:latin typeface="Montserrat"/>
              </a:rPr>
              <a:t>Livorno</a:t>
            </a:r>
          </a:p>
          <a:p>
            <a:pPr algn="l"/>
            <a:r>
              <a:rPr lang="it-IT" sz="8000" b="1" dirty="0" smtClean="0">
                <a:latin typeface="Montserrat"/>
              </a:rPr>
              <a:t>CCIAA </a:t>
            </a:r>
            <a:r>
              <a:rPr lang="it-IT" sz="8000" b="1" dirty="0">
                <a:latin typeface="Montserrat"/>
              </a:rPr>
              <a:t>della Maremma e del </a:t>
            </a:r>
            <a:r>
              <a:rPr lang="it-IT" sz="8000" b="1" dirty="0" smtClean="0">
                <a:latin typeface="Montserrat"/>
              </a:rPr>
              <a:t>Tirreno</a:t>
            </a:r>
            <a:endParaRPr lang="it-IT" sz="8000" b="1" dirty="0">
              <a:latin typeface="Montserrat"/>
            </a:endParaRPr>
          </a:p>
          <a:p>
            <a:pPr algn="l"/>
            <a:r>
              <a:rPr lang="it-IT" sz="8000" b="1" dirty="0">
                <a:latin typeface="Montserrat"/>
              </a:rPr>
              <a:t>Agenzia Sarda per le Politiche attive del </a:t>
            </a:r>
            <a:r>
              <a:rPr lang="it-IT" sz="8000" b="1" dirty="0" smtClean="0">
                <a:latin typeface="Montserrat"/>
              </a:rPr>
              <a:t>Lavoro</a:t>
            </a:r>
          </a:p>
          <a:p>
            <a:pPr algn="l"/>
            <a:r>
              <a:rPr lang="it-IT" sz="8000" b="1" dirty="0" smtClean="0">
                <a:latin typeface="Montserrat"/>
              </a:rPr>
              <a:t>CCIAA </a:t>
            </a:r>
            <a:r>
              <a:rPr lang="it-IT" sz="8000" b="1" dirty="0">
                <a:latin typeface="Montserrat"/>
              </a:rPr>
              <a:t>di </a:t>
            </a:r>
            <a:r>
              <a:rPr lang="it-IT" sz="8000" b="1" dirty="0" smtClean="0">
                <a:latin typeface="Montserrat"/>
              </a:rPr>
              <a:t>Cagliari</a:t>
            </a:r>
          </a:p>
          <a:p>
            <a:pPr algn="l"/>
            <a:r>
              <a:rPr lang="it-IT" sz="8000" b="1" dirty="0" smtClean="0">
                <a:latin typeface="Montserrat"/>
              </a:rPr>
              <a:t>Regione Autonoma della Sardegna </a:t>
            </a:r>
            <a:endParaRPr lang="it-IT" sz="8000" b="1" dirty="0">
              <a:latin typeface="Montserrat"/>
            </a:endParaRPr>
          </a:p>
          <a:p>
            <a:pPr algn="l"/>
            <a:r>
              <a:rPr lang="fr-FR" sz="8000" b="1" dirty="0">
                <a:latin typeface="Montserrat"/>
              </a:rPr>
              <a:t>Agence de Développement Economique de la </a:t>
            </a:r>
            <a:r>
              <a:rPr lang="fr-FR" sz="8000" b="1" dirty="0" smtClean="0">
                <a:latin typeface="Montserrat"/>
              </a:rPr>
              <a:t>Corse</a:t>
            </a:r>
          </a:p>
          <a:p>
            <a:pPr algn="l"/>
            <a:r>
              <a:rPr lang="fr-FR" sz="8000" b="1" dirty="0" smtClean="0">
                <a:latin typeface="Montserrat"/>
              </a:rPr>
              <a:t>Chambre </a:t>
            </a:r>
            <a:r>
              <a:rPr lang="fr-FR" sz="8000" b="1" dirty="0">
                <a:latin typeface="Montserrat"/>
              </a:rPr>
              <a:t>de Commerce et d’Industrie de la </a:t>
            </a:r>
            <a:r>
              <a:rPr lang="fr-FR" sz="8000" b="1" dirty="0" smtClean="0">
                <a:latin typeface="Montserrat"/>
              </a:rPr>
              <a:t>Haute-Corse</a:t>
            </a:r>
          </a:p>
          <a:p>
            <a:pPr algn="l"/>
            <a:r>
              <a:rPr lang="fr-FR" sz="8000" b="1" dirty="0" smtClean="0">
                <a:latin typeface="Montserrat"/>
              </a:rPr>
              <a:t>Chambre </a:t>
            </a:r>
            <a:r>
              <a:rPr lang="fr-FR" sz="8000" b="1" dirty="0">
                <a:latin typeface="Montserrat"/>
              </a:rPr>
              <a:t>de Commerce et d’Industrie d'Ajaccio et de la Corse du </a:t>
            </a:r>
            <a:r>
              <a:rPr lang="fr-FR" sz="8000" b="1" dirty="0" smtClean="0">
                <a:latin typeface="Montserrat"/>
              </a:rPr>
              <a:t>Sud</a:t>
            </a:r>
          </a:p>
          <a:p>
            <a:pPr algn="l"/>
            <a:r>
              <a:rPr lang="fr-FR" sz="8000" b="1" dirty="0" smtClean="0">
                <a:latin typeface="Montserrat"/>
              </a:rPr>
              <a:t>Chambre </a:t>
            </a:r>
            <a:r>
              <a:rPr lang="fr-FR" sz="8000" b="1" dirty="0">
                <a:latin typeface="Montserrat"/>
              </a:rPr>
              <a:t>Régionale de Métiers et de l'Artisanat de Corse  </a:t>
            </a:r>
            <a:endParaRPr lang="it-IT" sz="8000" b="1" dirty="0">
              <a:latin typeface="Montserrat"/>
            </a:endParaRPr>
          </a:p>
          <a:p>
            <a:pPr algn="l"/>
            <a:r>
              <a:rPr lang="it-IT" sz="8000" b="1" dirty="0">
                <a:latin typeface="Montserrat"/>
              </a:rPr>
              <a:t>Pole </a:t>
            </a:r>
            <a:r>
              <a:rPr lang="it-IT" sz="8000" b="1" dirty="0" err="1">
                <a:latin typeface="Montserrat"/>
              </a:rPr>
              <a:t>Emploi</a:t>
            </a:r>
            <a:r>
              <a:rPr lang="it-IT" sz="8000" b="1" dirty="0">
                <a:latin typeface="Montserrat"/>
              </a:rPr>
              <a:t> PACA</a:t>
            </a:r>
          </a:p>
        </p:txBody>
      </p:sp>
    </p:spTree>
    <p:extLst>
      <p:ext uri="{BB962C8B-B14F-4D97-AF65-F5344CB8AC3E}">
        <p14:creationId xmlns:p14="http://schemas.microsoft.com/office/powerpoint/2010/main" val="2876704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contenuto 1"/>
          <p:cNvSpPr>
            <a:spLocks noGrp="1"/>
          </p:cNvSpPr>
          <p:nvPr>
            <p:ph idx="1"/>
          </p:nvPr>
        </p:nvSpPr>
        <p:spPr>
          <a:xfrm>
            <a:off x="838200" y="1743075"/>
            <a:ext cx="10515600" cy="4491749"/>
          </a:xfrm>
        </p:spPr>
        <p:txBody>
          <a:bodyPr>
            <a:normAutofit/>
          </a:bodyPr>
          <a:lstStyle/>
          <a:p>
            <a:pPr marL="0" indent="0">
              <a:buClr>
                <a:srgbClr val="002060"/>
              </a:buClr>
              <a:buNone/>
            </a:pPr>
            <a:endParaRPr lang="fr-FR" sz="2400" dirty="0" smtClean="0">
              <a:solidFill>
                <a:srgbClr val="EA6547"/>
              </a:solidFill>
              <a:latin typeface="Montserrat"/>
            </a:endParaRPr>
          </a:p>
          <a:p>
            <a:pPr marL="0" indent="0" algn="ctr">
              <a:buNone/>
            </a:pPr>
            <a:r>
              <a:rPr lang="it-IT" sz="2400" b="1" i="1" dirty="0" smtClean="0">
                <a:latin typeface="Montserrat"/>
              </a:rPr>
              <a:t>COSTITUZIONE </a:t>
            </a:r>
            <a:r>
              <a:rPr lang="it-IT" sz="2400" b="1" i="1" dirty="0">
                <a:latin typeface="Montserrat"/>
              </a:rPr>
              <a:t>DELLA </a:t>
            </a:r>
            <a:r>
              <a:rPr lang="it-IT" sz="2400" b="1" i="1" dirty="0" smtClean="0">
                <a:latin typeface="Montserrat"/>
              </a:rPr>
              <a:t>RETE TRANSFRONTALIERA </a:t>
            </a:r>
            <a:r>
              <a:rPr lang="it-IT" sz="2400" b="1" i="1" dirty="0">
                <a:latin typeface="Montserrat"/>
              </a:rPr>
              <a:t>DEI SERVIZI PER IL </a:t>
            </a:r>
            <a:r>
              <a:rPr lang="it-IT" sz="2400" b="1" i="1" dirty="0" smtClean="0">
                <a:latin typeface="Montserrat"/>
              </a:rPr>
              <a:t>LAVORO e FORUM DEGLI OPERATORI </a:t>
            </a:r>
            <a:endParaRPr lang="it-IT" sz="2400" b="1" i="1" dirty="0">
              <a:latin typeface="Montserrat"/>
            </a:endParaRPr>
          </a:p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it-IT" sz="2400" dirty="0">
                <a:latin typeface="Montserrat"/>
              </a:rPr>
              <a:t>Creazione di una rete di collaborazione sistematica per i servizi per il lavoro dell’area territoriale del programma marittimo</a:t>
            </a:r>
          </a:p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it-IT" sz="2400" dirty="0">
                <a:latin typeface="Montserrat"/>
              </a:rPr>
              <a:t>Animazione della Rete </a:t>
            </a:r>
          </a:p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it-IT" sz="2400" dirty="0">
                <a:latin typeface="Montserrat"/>
              </a:rPr>
              <a:t>P</a:t>
            </a:r>
            <a:r>
              <a:rPr lang="it-IT" sz="2400" dirty="0" smtClean="0">
                <a:latin typeface="Montserrat"/>
              </a:rPr>
              <a:t>romozione del Forum degli operatori dei centri per l’impiego locali anche grazie alla definizione </a:t>
            </a:r>
            <a:r>
              <a:rPr lang="it-IT" sz="2400" dirty="0">
                <a:latin typeface="Montserrat"/>
              </a:rPr>
              <a:t>di una piattaforma on line </a:t>
            </a:r>
            <a:r>
              <a:rPr lang="it-IT" sz="2400" dirty="0" smtClean="0">
                <a:latin typeface="Montserrat"/>
              </a:rPr>
              <a:t>che </a:t>
            </a:r>
            <a:r>
              <a:rPr lang="it-IT" sz="2400" dirty="0">
                <a:latin typeface="Montserrat"/>
              </a:rPr>
              <a:t>consenta la messa in comune delle esperienze, documenti e </a:t>
            </a:r>
            <a:r>
              <a:rPr lang="it-IT" sz="2400" dirty="0" smtClean="0">
                <a:latin typeface="Montserrat"/>
              </a:rPr>
              <a:t>prodotti</a:t>
            </a:r>
          </a:p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it-IT" sz="2400" dirty="0"/>
              <a:t>Report COVID-19 e impatto sui servizi al lavoro, identificazione delle buone pratiche e dei punti di criticità emersi durante l’emergenza</a:t>
            </a:r>
          </a:p>
          <a:p>
            <a:pPr marL="0" indent="0" algn="just">
              <a:buNone/>
            </a:pPr>
            <a:endParaRPr lang="it-IT" sz="2400" dirty="0">
              <a:latin typeface="Montserrat"/>
            </a:endParaRPr>
          </a:p>
        </p:txBody>
      </p:sp>
      <p:sp>
        <p:nvSpPr>
          <p:cNvPr id="3" name="Segnaposto numero diapositiv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DD68F-2F45-894C-9105-6BC6153436B7}" type="slidenum">
              <a:rPr lang="it-IT" smtClean="0"/>
              <a:pPr/>
              <a:t>5</a:t>
            </a:fld>
            <a:endParaRPr lang="it-IT"/>
          </a:p>
        </p:txBody>
      </p:sp>
      <p:sp>
        <p:nvSpPr>
          <p:cNvPr id="4" name="Tito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z="3200" dirty="0" smtClean="0"/>
              <a:t>Componenti</a:t>
            </a:r>
            <a:r>
              <a:rPr lang="it-IT" sz="3600" dirty="0" smtClean="0"/>
              <a:t> </a:t>
            </a:r>
            <a:r>
              <a:rPr lang="it-IT" sz="3200" dirty="0"/>
              <a:t>tecniche</a:t>
            </a:r>
            <a:br>
              <a:rPr lang="it-IT" sz="3200" dirty="0"/>
            </a:br>
            <a:endParaRPr lang="it-IT" sz="3200" dirty="0">
              <a:solidFill>
                <a:srgbClr val="EA654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3681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numero diapositiv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DD68F-2F45-894C-9105-6BC6153436B7}" type="slidenum">
              <a:rPr lang="it-IT" smtClean="0"/>
              <a:pPr/>
              <a:t>6</a:t>
            </a:fld>
            <a:endParaRPr lang="it-IT"/>
          </a:p>
        </p:txBody>
      </p:sp>
      <p:sp>
        <p:nvSpPr>
          <p:cNvPr id="4" name="Titolo 3"/>
          <p:cNvSpPr>
            <a:spLocks noGrp="1"/>
          </p:cNvSpPr>
          <p:nvPr>
            <p:ph type="title"/>
          </p:nvPr>
        </p:nvSpPr>
        <p:spPr>
          <a:xfrm>
            <a:off x="6096000" y="906011"/>
            <a:ext cx="5939118" cy="933621"/>
          </a:xfrm>
        </p:spPr>
        <p:txBody>
          <a:bodyPr/>
          <a:lstStyle/>
          <a:p>
            <a:r>
              <a:rPr lang="it-IT" sz="3200" dirty="0" smtClean="0"/>
              <a:t>Rete </a:t>
            </a:r>
            <a:r>
              <a:rPr lang="it-IT" sz="3200" dirty="0" err="1" smtClean="0"/>
              <a:t>trasfrontaliera</a:t>
            </a:r>
            <a:r>
              <a:rPr lang="it-IT" sz="3200" dirty="0" smtClean="0"/>
              <a:t> dei servizi per il lavoro </a:t>
            </a:r>
            <a:r>
              <a:rPr lang="it-IT" sz="3200" dirty="0"/>
              <a:t/>
            </a:r>
            <a:br>
              <a:rPr lang="it-IT" sz="3200" dirty="0"/>
            </a:br>
            <a:endParaRPr lang="it-IT" sz="3200" dirty="0">
              <a:solidFill>
                <a:srgbClr val="EA6547"/>
              </a:solidFill>
            </a:endParaRPr>
          </a:p>
        </p:txBody>
      </p:sp>
      <p:sp>
        <p:nvSpPr>
          <p:cNvPr id="5" name="Segnaposto contenuto 4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it-IT" altLang="it-IT" sz="2400" b="1" dirty="0">
                <a:solidFill>
                  <a:srgbClr val="EA6547"/>
                </a:solidFill>
              </a:rPr>
              <a:t>Costituzione di una Rete transfrontaliera </a:t>
            </a:r>
            <a:r>
              <a:rPr lang="it-IT" altLang="it-IT" sz="2400" dirty="0"/>
              <a:t>tra soggetti pubblici e privati coinvolti nella gestione dei </a:t>
            </a:r>
            <a:r>
              <a:rPr lang="it-IT" altLang="it-IT" dirty="0"/>
              <a:t>servizi</a:t>
            </a:r>
            <a:r>
              <a:rPr lang="it-IT" altLang="it-IT" sz="2400" dirty="0"/>
              <a:t> per l’impiego dello spazio di cooperazione, </a:t>
            </a:r>
            <a:r>
              <a:rPr lang="it-IT" altLang="it-IT" sz="2400" dirty="0" smtClean="0"/>
              <a:t>che</a:t>
            </a:r>
            <a:r>
              <a:rPr lang="it-IT" altLang="it-IT" sz="2400" dirty="0"/>
              <a:t> </a:t>
            </a:r>
            <a:r>
              <a:rPr lang="it-IT" sz="2400" dirty="0" smtClean="0"/>
              <a:t>ha </a:t>
            </a:r>
            <a:r>
              <a:rPr lang="it-IT" sz="2400" dirty="0"/>
              <a:t>come </a:t>
            </a:r>
            <a:r>
              <a:rPr lang="it-IT" sz="2400" b="1" dirty="0"/>
              <a:t>finalità</a:t>
            </a:r>
            <a:r>
              <a:rPr lang="it-IT" sz="2400" dirty="0"/>
              <a:t>: </a:t>
            </a:r>
          </a:p>
          <a:p>
            <a:r>
              <a:rPr lang="it-IT" sz="2400" dirty="0" smtClean="0"/>
              <a:t>sviluppare </a:t>
            </a:r>
            <a:r>
              <a:rPr lang="it-IT" sz="2400" dirty="0"/>
              <a:t>attività di apprendimento reciproco e scambio di esperienze per migliorare la cooperazione tra i soggetti partecipanti </a:t>
            </a:r>
          </a:p>
          <a:p>
            <a:r>
              <a:rPr lang="it-IT" sz="2400" dirty="0" smtClean="0"/>
              <a:t>creare </a:t>
            </a:r>
            <a:r>
              <a:rPr lang="it-IT" sz="2400" dirty="0"/>
              <a:t>un sistema di collaborazione sistematico e continuo tra i servizi per il lavoro su due livelli: tra i soggetti pubblici e privati che erogano politiche attive per il lavoro; tra questi e gli </a:t>
            </a:r>
            <a:r>
              <a:rPr lang="it-IT" sz="2400" dirty="0" err="1"/>
              <a:t>stakeholders</a:t>
            </a:r>
            <a:r>
              <a:rPr lang="it-IT" sz="2400" dirty="0"/>
              <a:t> nell’area territoriale del programma. </a:t>
            </a:r>
          </a:p>
          <a:p>
            <a:pPr marL="0" indent="0">
              <a:buNone/>
            </a:pPr>
            <a:r>
              <a:rPr lang="it-IT" sz="2400" dirty="0" smtClean="0"/>
              <a:t>La </a:t>
            </a:r>
            <a:r>
              <a:rPr lang="it-IT" sz="2400" dirty="0"/>
              <a:t>Rete ha come </a:t>
            </a:r>
            <a:r>
              <a:rPr lang="it-IT" sz="2400" b="1" dirty="0"/>
              <a:t>obiettivi</a:t>
            </a:r>
            <a:r>
              <a:rPr lang="it-IT" sz="2400" dirty="0"/>
              <a:t>: </a:t>
            </a:r>
          </a:p>
          <a:p>
            <a:r>
              <a:rPr lang="it-IT" sz="2400" dirty="0" smtClean="0"/>
              <a:t>contribuire </a:t>
            </a:r>
            <a:r>
              <a:rPr lang="it-IT" sz="2400" dirty="0"/>
              <a:t>alla costruzione e collaborare con un Forum permanente della mobilità transfrontaliera per il lavoro </a:t>
            </a:r>
          </a:p>
          <a:p>
            <a:r>
              <a:rPr lang="it-IT" sz="2400" dirty="0" smtClean="0"/>
              <a:t>promuovere </a:t>
            </a:r>
            <a:r>
              <a:rPr lang="it-IT" sz="2400" dirty="0"/>
              <a:t>l'impiego della Rete presso gli attori pubblici e privati attivi nei servizi di incontro tra domanda e offerta di lavoro all'interno dell’area di cooperazione </a:t>
            </a:r>
          </a:p>
          <a:p>
            <a:r>
              <a:rPr lang="it-IT" sz="2400" dirty="0" smtClean="0"/>
              <a:t>organizzare </a:t>
            </a:r>
            <a:r>
              <a:rPr lang="it-IT" sz="2400" dirty="0"/>
              <a:t>giornate di presentazione e animazione che coinvolgano gli operatori dei servizi per l'impiego di tutte le regioni comprese nell'area di cooperazione </a:t>
            </a:r>
          </a:p>
          <a:p>
            <a:r>
              <a:rPr lang="it-IT" sz="2400" dirty="0" smtClean="0"/>
              <a:t>definire </a:t>
            </a:r>
            <a:r>
              <a:rPr lang="it-IT" sz="2400" dirty="0"/>
              <a:t>e attuare procedure di consulenza qualificata per le opportunità di mobilità transfrontaliere </a:t>
            </a:r>
          </a:p>
          <a:p>
            <a:r>
              <a:rPr lang="it-IT" sz="2400" dirty="0" smtClean="0"/>
              <a:t>validazione </a:t>
            </a:r>
            <a:r>
              <a:rPr lang="it-IT" sz="2400" dirty="0"/>
              <a:t>di indagini e reportistica prodotti dalle componenti del progetto MA.R.E. </a:t>
            </a:r>
          </a:p>
          <a:p>
            <a:r>
              <a:rPr lang="it-IT" sz="2400" dirty="0" smtClean="0"/>
              <a:t>individuare </a:t>
            </a:r>
            <a:r>
              <a:rPr lang="it-IT" sz="2400" dirty="0"/>
              <a:t>esempi di buone prassi e promuoverne la replicazione nello spazio di cooperazione. </a:t>
            </a:r>
          </a:p>
          <a:p>
            <a:endParaRPr lang="it-IT" altLang="it-IT" sz="2400" dirty="0" smtClean="0"/>
          </a:p>
        </p:txBody>
      </p:sp>
    </p:spTree>
    <p:extLst>
      <p:ext uri="{BB962C8B-B14F-4D97-AF65-F5344CB8AC3E}">
        <p14:creationId xmlns:p14="http://schemas.microsoft.com/office/powerpoint/2010/main" val="1345417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numero diapositiv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DD68F-2F45-894C-9105-6BC6153436B7}" type="slidenum">
              <a:rPr lang="it-IT" smtClean="0"/>
              <a:pPr/>
              <a:t>7</a:t>
            </a:fld>
            <a:endParaRPr lang="it-IT"/>
          </a:p>
        </p:txBody>
      </p:sp>
      <p:sp>
        <p:nvSpPr>
          <p:cNvPr id="4" name="Titolo 3"/>
          <p:cNvSpPr>
            <a:spLocks noGrp="1"/>
          </p:cNvSpPr>
          <p:nvPr>
            <p:ph type="title"/>
          </p:nvPr>
        </p:nvSpPr>
        <p:spPr>
          <a:xfrm>
            <a:off x="6096000" y="906011"/>
            <a:ext cx="5939118" cy="933621"/>
          </a:xfrm>
        </p:spPr>
        <p:txBody>
          <a:bodyPr/>
          <a:lstStyle/>
          <a:p>
            <a:r>
              <a:rPr lang="it-IT" sz="3200" dirty="0" smtClean="0"/>
              <a:t>Forum degli operatori</a:t>
            </a:r>
            <a:r>
              <a:rPr lang="it-IT" sz="3200" dirty="0"/>
              <a:t/>
            </a:r>
            <a:br>
              <a:rPr lang="it-IT" sz="3200" dirty="0"/>
            </a:br>
            <a:endParaRPr lang="it-IT" sz="3200" dirty="0">
              <a:solidFill>
                <a:srgbClr val="EA6547"/>
              </a:solidFill>
            </a:endParaRPr>
          </a:p>
        </p:txBody>
      </p:sp>
      <p:sp>
        <p:nvSpPr>
          <p:cNvPr id="5" name="Segnaposto contenuto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lnSpc>
                <a:spcPct val="93000"/>
              </a:lnSpc>
              <a:buSzPct val="100000"/>
              <a:buNone/>
              <a:defRPr/>
            </a:pPr>
            <a:r>
              <a:rPr lang="it-IT" altLang="it-IT" sz="2000" dirty="0" smtClean="0"/>
              <a:t>L’obiettivo </a:t>
            </a:r>
            <a:r>
              <a:rPr lang="it-IT" altLang="it-IT" sz="2000" dirty="0"/>
              <a:t>è quello di sviluppare attività di apprendimento reciproco e scambio di esperienze per migliorare la cooperazione. </a:t>
            </a:r>
          </a:p>
          <a:p>
            <a:pPr marL="0" indent="0">
              <a:buNone/>
              <a:defRPr/>
            </a:pPr>
            <a:r>
              <a:rPr lang="it-IT" sz="2000" dirty="0"/>
              <a:t>Il forum non è un luogo fisico ma un gruppo di lavoro, costituito da operatori dei Servizi per l’impiego e di altri soggetti attivamente coinvolti nell’erogazione dei servizi per il lavoro dell’area di cooperazione.</a:t>
            </a:r>
          </a:p>
          <a:p>
            <a:pPr marL="0" indent="0">
              <a:buNone/>
              <a:defRPr/>
            </a:pPr>
            <a:r>
              <a:rPr lang="it-IT" sz="2000" u="sng" dirty="0" smtClean="0"/>
              <a:t>Tematiche che affronterà:</a:t>
            </a:r>
            <a:endParaRPr lang="it-IT" sz="2000" u="sng" dirty="0"/>
          </a:p>
          <a:p>
            <a:pPr>
              <a:defRPr/>
            </a:pPr>
            <a:r>
              <a:rPr lang="it-IT" sz="2000" dirty="0"/>
              <a:t>Strumenti per il </a:t>
            </a:r>
            <a:r>
              <a:rPr lang="it-IT" sz="2000" dirty="0" err="1"/>
              <a:t>matching</a:t>
            </a:r>
            <a:r>
              <a:rPr lang="it-IT" sz="2000" dirty="0"/>
              <a:t> domanda-offerta e metodologie utilizzate in ogni territorio;</a:t>
            </a:r>
          </a:p>
          <a:p>
            <a:pPr>
              <a:defRPr/>
            </a:pPr>
            <a:r>
              <a:rPr lang="it-IT" sz="2000" dirty="0"/>
              <a:t>Progettazione di servizi congiunti per facilitare l’incontro domanda-offerta e la mobilità transfrontaliera;</a:t>
            </a:r>
            <a:r>
              <a:rPr lang="fr-FR" altLang="it-IT" sz="2000" dirty="0"/>
              <a:t> </a:t>
            </a:r>
          </a:p>
          <a:p>
            <a:pPr>
              <a:defRPr/>
            </a:pPr>
            <a:r>
              <a:rPr lang="it-IT" sz="2000" dirty="0"/>
              <a:t>Definizione e implementazione di servizi congiunti di consulenza qualificata con particolare attenzione per la mobilità transfrontaliera;</a:t>
            </a:r>
            <a:r>
              <a:rPr lang="fr-FR" altLang="it-IT" sz="2000" dirty="0"/>
              <a:t> </a:t>
            </a:r>
          </a:p>
          <a:p>
            <a:pPr>
              <a:defRPr/>
            </a:pPr>
            <a:r>
              <a:rPr lang="it-IT" sz="2000" dirty="0"/>
              <a:t>Promozione dei servizi pubblici per il lavoro;</a:t>
            </a:r>
            <a:r>
              <a:rPr lang="fr-FR" altLang="it-IT" sz="2000" dirty="0"/>
              <a:t> </a:t>
            </a:r>
          </a:p>
          <a:p>
            <a:pPr>
              <a:defRPr/>
            </a:pPr>
            <a:r>
              <a:rPr lang="it-IT" sz="2000" dirty="0"/>
              <a:t>Metodologie per la rilevazione dei profili professionali e definizione di profili congiunti.</a:t>
            </a:r>
            <a:r>
              <a:rPr lang="fr-FR" altLang="it-IT" sz="2000" dirty="0"/>
              <a:t> </a:t>
            </a:r>
            <a:endParaRPr lang="it-IT" sz="2000" dirty="0"/>
          </a:p>
        </p:txBody>
      </p:sp>
    </p:spTree>
    <p:extLst>
      <p:ext uri="{BB962C8B-B14F-4D97-AF65-F5344CB8AC3E}">
        <p14:creationId xmlns:p14="http://schemas.microsoft.com/office/powerpoint/2010/main" val="1365953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numero diapositiv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DD68F-2F45-894C-9105-6BC6153436B7}" type="slidenum">
              <a:rPr lang="it-IT" smtClean="0"/>
              <a:pPr/>
              <a:t>8</a:t>
            </a:fld>
            <a:endParaRPr lang="it-IT"/>
          </a:p>
        </p:txBody>
      </p:sp>
      <p:sp>
        <p:nvSpPr>
          <p:cNvPr id="4" name="Titolo 3"/>
          <p:cNvSpPr>
            <a:spLocks noGrp="1"/>
          </p:cNvSpPr>
          <p:nvPr>
            <p:ph type="title"/>
          </p:nvPr>
        </p:nvSpPr>
        <p:spPr>
          <a:xfrm>
            <a:off x="6096000" y="906011"/>
            <a:ext cx="5939118" cy="933621"/>
          </a:xfrm>
        </p:spPr>
        <p:txBody>
          <a:bodyPr/>
          <a:lstStyle/>
          <a:p>
            <a:r>
              <a:rPr lang="it-IT" sz="3200" dirty="0" smtClean="0"/>
              <a:t>Piattaforma degli operatori</a:t>
            </a:r>
            <a:r>
              <a:rPr lang="it-IT" sz="3200" dirty="0"/>
              <a:t/>
            </a:r>
            <a:br>
              <a:rPr lang="it-IT" sz="3200" dirty="0"/>
            </a:br>
            <a:endParaRPr lang="it-IT" sz="3200" dirty="0">
              <a:solidFill>
                <a:srgbClr val="EA6547"/>
              </a:solidFill>
            </a:endParaRPr>
          </a:p>
        </p:txBody>
      </p:sp>
      <p:sp>
        <p:nvSpPr>
          <p:cNvPr id="5" name="Segnaposto contenuto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it-IT" sz="2000" dirty="0"/>
              <a:t>Uno spazio virtuale condiviso di informazione e comunicazione per operatori che permetta di facilitare il networking tra gli operatori dei 5 territori coinvolti nel progetto. </a:t>
            </a:r>
          </a:p>
          <a:p>
            <a:pPr marL="0" indent="0" algn="just">
              <a:buNone/>
            </a:pPr>
            <a:r>
              <a:rPr lang="it-IT" sz="2000" dirty="0"/>
              <a:t>Le principali funzionalità in area riservata saranno:</a:t>
            </a:r>
          </a:p>
          <a:p>
            <a:pPr algn="just"/>
            <a:r>
              <a:rPr lang="it-IT" sz="2000" dirty="0"/>
              <a:t>la predisposizione di apposita area di scambio documentale</a:t>
            </a:r>
          </a:p>
          <a:p>
            <a:pPr marL="0" indent="0" algn="just">
              <a:buNone/>
            </a:pPr>
            <a:r>
              <a:rPr lang="it-IT" sz="2000" dirty="0"/>
              <a:t>L’area di scambio documentale sarà riservata agli utenti autorizzati e consentirà agli operatori di condividere documenti di vari formati (.pdf, .doc, .</a:t>
            </a:r>
            <a:r>
              <a:rPr lang="it-IT" sz="2000" dirty="0" err="1"/>
              <a:t>rtf</a:t>
            </a:r>
            <a:r>
              <a:rPr lang="it-IT" sz="2000" dirty="0"/>
              <a:t>, ecc.)</a:t>
            </a:r>
          </a:p>
          <a:p>
            <a:pPr algn="just"/>
            <a:r>
              <a:rPr lang="it-IT" sz="2000" dirty="0"/>
              <a:t>la predisposizione di un </a:t>
            </a:r>
            <a:r>
              <a:rPr lang="it-IT" sz="2000" dirty="0" smtClean="0"/>
              <a:t>forum</a:t>
            </a:r>
            <a:endParaRPr lang="it-IT" sz="2000" dirty="0"/>
          </a:p>
          <a:p>
            <a:pPr marL="0" indent="0" algn="just">
              <a:buNone/>
            </a:pPr>
            <a:r>
              <a:rPr lang="it-IT" altLang="it-IT" sz="2000" dirty="0"/>
              <a:t>La predisposizione di uno strumento di discussione (forum) per gli utenti registrati consentirà agli operatori di avere uno spazio di discussione online a loro riservato.</a:t>
            </a:r>
          </a:p>
        </p:txBody>
      </p:sp>
    </p:spTree>
    <p:extLst>
      <p:ext uri="{BB962C8B-B14F-4D97-AF65-F5344CB8AC3E}">
        <p14:creationId xmlns:p14="http://schemas.microsoft.com/office/powerpoint/2010/main" val="767799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contenuto 1"/>
          <p:cNvSpPr>
            <a:spLocks noGrp="1"/>
          </p:cNvSpPr>
          <p:nvPr>
            <p:ph idx="1"/>
          </p:nvPr>
        </p:nvSpPr>
        <p:spPr>
          <a:xfrm>
            <a:off x="652131" y="1751875"/>
            <a:ext cx="10515600" cy="4648926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it-IT" sz="2800" b="1" i="1" dirty="0" smtClean="0">
                <a:latin typeface="Montserrat"/>
              </a:rPr>
              <a:t>L’INTEGRAZIONE </a:t>
            </a:r>
            <a:r>
              <a:rPr lang="it-IT" sz="2800" b="1" i="1" dirty="0">
                <a:latin typeface="Montserrat"/>
              </a:rPr>
              <a:t>TRANSFRONTALIERA </a:t>
            </a:r>
            <a:r>
              <a:rPr lang="it-IT" sz="2800" b="1" i="1" dirty="0" smtClean="0">
                <a:latin typeface="Montserrat"/>
              </a:rPr>
              <a:t>DEI </a:t>
            </a:r>
            <a:r>
              <a:rPr lang="it-IT" sz="2800" b="1" i="1" dirty="0">
                <a:latin typeface="Montserrat"/>
              </a:rPr>
              <a:t>SERVIZI PER L’IMPIEGO</a:t>
            </a:r>
          </a:p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it-IT" sz="2800" dirty="0">
                <a:latin typeface="Montserrat"/>
              </a:rPr>
              <a:t>Analisi puntuale dei servizi per </a:t>
            </a:r>
            <a:r>
              <a:rPr lang="it-IT" sz="2800" dirty="0" smtClean="0">
                <a:latin typeface="Montserrat"/>
              </a:rPr>
              <a:t>l’impiego dei 5 territori</a:t>
            </a:r>
            <a:endParaRPr lang="it-IT" sz="2800" dirty="0">
              <a:latin typeface="Montserrat"/>
            </a:endParaRPr>
          </a:p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it-IT" sz="2800" dirty="0">
                <a:latin typeface="Montserrat"/>
              </a:rPr>
              <a:t>Formulazione di una guida alla </a:t>
            </a:r>
            <a:r>
              <a:rPr lang="it-IT" sz="2800" dirty="0" err="1" smtClean="0">
                <a:latin typeface="Montserrat"/>
              </a:rPr>
              <a:t>transfrontalieralità</a:t>
            </a:r>
            <a:r>
              <a:rPr lang="it-IT" sz="2800" dirty="0" smtClean="0">
                <a:latin typeface="Montserrat"/>
              </a:rPr>
              <a:t> </a:t>
            </a:r>
            <a:r>
              <a:rPr lang="it-IT" sz="2800" dirty="0">
                <a:latin typeface="Montserrat"/>
              </a:rPr>
              <a:t>dei servizi per </a:t>
            </a:r>
            <a:r>
              <a:rPr lang="it-IT" sz="2800" dirty="0" smtClean="0">
                <a:latin typeface="Montserrat"/>
              </a:rPr>
              <a:t>l’impiego</a:t>
            </a:r>
          </a:p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it-IT" sz="2800" dirty="0"/>
              <a:t>Report COVID-19 e impatto sui servizi al lavoro, identificazione delle buone pratiche e dei punti di criticità emersi durante </a:t>
            </a:r>
            <a:r>
              <a:rPr lang="it-IT" sz="2800" dirty="0" smtClean="0"/>
              <a:t>l’emergenza</a:t>
            </a:r>
            <a:endParaRPr lang="it-IT" sz="2800" dirty="0">
              <a:latin typeface="Montserrat"/>
            </a:endParaRPr>
          </a:p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it-IT" sz="2800" dirty="0">
                <a:latin typeface="Montserrat"/>
              </a:rPr>
              <a:t>Attivazione dei progetti </a:t>
            </a:r>
            <a:r>
              <a:rPr lang="it-IT" sz="2800" dirty="0" smtClean="0">
                <a:latin typeface="Montserrat"/>
              </a:rPr>
              <a:t>pilota sui territori di progetto</a:t>
            </a:r>
          </a:p>
          <a:p>
            <a:pPr marL="0" indent="0" algn="just">
              <a:buClr>
                <a:srgbClr val="002060"/>
              </a:buClr>
              <a:buNone/>
            </a:pPr>
            <a:endParaRPr lang="fr-FR" sz="800" dirty="0" smtClean="0">
              <a:solidFill>
                <a:srgbClr val="EA6547"/>
              </a:solidFill>
              <a:latin typeface="Montserrat"/>
            </a:endParaRPr>
          </a:p>
        </p:txBody>
      </p:sp>
      <p:sp>
        <p:nvSpPr>
          <p:cNvPr id="3" name="Segnaposto numero diapositiv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DD68F-2F45-894C-9105-6BC6153436B7}" type="slidenum">
              <a:rPr lang="it-IT" smtClean="0"/>
              <a:pPr/>
              <a:t>9</a:t>
            </a:fld>
            <a:endParaRPr lang="it-IT"/>
          </a:p>
        </p:txBody>
      </p:sp>
      <p:sp>
        <p:nvSpPr>
          <p:cNvPr id="4" name="Tito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z="3200" dirty="0"/>
              <a:t>Componenti </a:t>
            </a:r>
            <a:r>
              <a:rPr lang="it-IT" sz="3200" dirty="0" smtClean="0"/>
              <a:t>tecniche</a:t>
            </a:r>
            <a:br>
              <a:rPr lang="it-IT" sz="3200" dirty="0" smtClean="0"/>
            </a:br>
            <a:endParaRPr lang="it-IT" sz="3200" dirty="0">
              <a:solidFill>
                <a:srgbClr val="EA654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359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471</TotalTime>
  <Words>1280</Words>
  <Application>Microsoft Office PowerPoint</Application>
  <PresentationFormat>Personalizzato</PresentationFormat>
  <Paragraphs>112</Paragraphs>
  <Slides>12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12</vt:i4>
      </vt:variant>
    </vt:vector>
  </HeadingPairs>
  <TitlesOfParts>
    <vt:vector size="13" baseType="lpstr">
      <vt:lpstr>Tema di Office</vt:lpstr>
      <vt:lpstr>Progetto Strategico MA.R.E.  MArché transfrontalier du travail et Reseau des services des services pour l’Emploi</vt:lpstr>
      <vt:lpstr>OBIETTIVI </vt:lpstr>
      <vt:lpstr>I territori coinvolti </vt:lpstr>
      <vt:lpstr>Partenariato (14 partner) </vt:lpstr>
      <vt:lpstr>Componenti tecniche </vt:lpstr>
      <vt:lpstr>Rete trasfrontaliera dei servizi per il lavoro  </vt:lpstr>
      <vt:lpstr>Forum degli operatori </vt:lpstr>
      <vt:lpstr>Piattaforma degli operatori </vt:lpstr>
      <vt:lpstr>Componenti tecniche </vt:lpstr>
      <vt:lpstr>Azione pilota Comune della Spezia: La Rete per il Lavoro</vt:lpstr>
      <vt:lpstr>Azione pilota Imperia: Il Mare da Ponente </vt:lpstr>
      <vt:lpstr>Presentazione standard di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Microsoft Office User</dc:creator>
  <cp:lastModifiedBy>Pedemonte Silvia</cp:lastModifiedBy>
  <cp:revision>71</cp:revision>
  <dcterms:created xsi:type="dcterms:W3CDTF">2020-02-27T15:37:41Z</dcterms:created>
  <dcterms:modified xsi:type="dcterms:W3CDTF">2021-04-28T10:44:55Z</dcterms:modified>
</cp:coreProperties>
</file>